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333" r:id="rId14"/>
    <p:sldId id="265" r:id="rId15"/>
    <p:sldId id="266" r:id="rId16"/>
    <p:sldId id="303" r:id="rId17"/>
    <p:sldId id="276"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4" d="100"/>
          <a:sy n="74" d="100"/>
        </p:scale>
        <p:origin x="1308"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Sheet1!$B$4:$B$7</c:f>
              <c:strCache>
                <c:ptCount val="4"/>
                <c:pt idx="0">
                  <c:v>Logistic Regression</c:v>
                </c:pt>
                <c:pt idx="1">
                  <c:v>SVM</c:v>
                </c:pt>
                <c:pt idx="2">
                  <c:v>Decision Tree</c:v>
                </c:pt>
                <c:pt idx="3">
                  <c:v>KNN</c:v>
                </c:pt>
              </c:strCache>
            </c:strRef>
          </c:cat>
          <c:val>
            <c:numRef>
              <c:f>Sheet1!$C$4:$C$7</c:f>
              <c:numCache>
                <c:formatCode>0.00%</c:formatCode>
                <c:ptCount val="4"/>
                <c:pt idx="0">
                  <c:v>0.84640000000000004</c:v>
                </c:pt>
                <c:pt idx="1">
                  <c:v>0.84819999999999995</c:v>
                </c:pt>
                <c:pt idx="2">
                  <c:v>0.87319999999999998</c:v>
                </c:pt>
                <c:pt idx="3">
                  <c:v>0.84209999999999996</c:v>
                </c:pt>
              </c:numCache>
            </c:numRef>
          </c:val>
          <c:extLst>
            <c:ext xmlns:c16="http://schemas.microsoft.com/office/drawing/2014/chart" uri="{C3380CC4-5D6E-409C-BE32-E72D297353CC}">
              <c16:uniqueId val="{00000000-B881-4699-9714-B222A5F28729}"/>
            </c:ext>
          </c:extLst>
        </c:ser>
        <c:dLbls>
          <c:dLblPos val="outEnd"/>
          <c:showLegendKey val="0"/>
          <c:showVal val="1"/>
          <c:showCatName val="0"/>
          <c:showSerName val="0"/>
          <c:showPercent val="0"/>
          <c:showBubbleSize val="0"/>
        </c:dLbls>
        <c:gapWidth val="219"/>
        <c:overlap val="-27"/>
        <c:axId val="293609192"/>
        <c:axId val="293607880"/>
      </c:barChart>
      <c:catAx>
        <c:axId val="29360919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93607880"/>
        <c:crosses val="autoZero"/>
        <c:auto val="1"/>
        <c:lblAlgn val="ctr"/>
        <c:lblOffset val="100"/>
        <c:noMultiLvlLbl val="0"/>
      </c:catAx>
      <c:valAx>
        <c:axId val="293607880"/>
        <c:scaling>
          <c:orientation val="minMax"/>
        </c:scaling>
        <c:delete val="1"/>
        <c:axPos val="l"/>
        <c:numFmt formatCode="0.00%" sourceLinked="1"/>
        <c:majorTickMark val="out"/>
        <c:minorTickMark val="none"/>
        <c:tickLblPos val="nextTo"/>
        <c:crossAx val="293609192"/>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7:39:54.544"/>
    </inkml:context>
    <inkml:brush xml:id="br0">
      <inkml:brushProperty name="width" value="0.1" units="cm"/>
      <inkml:brushProperty name="height" value="0.1" units="cm"/>
    </inkml:brush>
  </inkml:definitions>
  <inkml:trace contextRef="#ctx0" brushRef="#br0">0 0 24575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7:39:55.091"/>
    </inkml:context>
    <inkml:brush xml:id="br0">
      <inkml:brushProperty name="width" value="0.1" units="cm"/>
      <inkml:brushProperty name="height" value="0.1" units="cm"/>
    </inkml:brush>
  </inkml:definitions>
  <inkml:trace contextRef="#ctx0" brushRef="#br0">0 0 24575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7:39:55.623"/>
    </inkml:context>
    <inkml:brush xml:id="br0">
      <inkml:brushProperty name="width" value="0.1" units="cm"/>
      <inkml:brushProperty name="height" value="0.1" units="cm"/>
    </inkml:brush>
  </inkml:definitions>
  <inkml:trace contextRef="#ctx0" brushRef="#br0">0 0 24575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7:39:55.966"/>
    </inkml:context>
    <inkml:brush xml:id="br0">
      <inkml:brushProperty name="width" value="0.1" units="cm"/>
      <inkml:brushProperty name="height" value="0.1" units="cm"/>
    </inkml:brush>
  </inkml:definitions>
  <inkml:trace contextRef="#ctx0" brushRef="#br0">0 0 24575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7:39:56.341"/>
    </inkml:context>
    <inkml:brush xml:id="br0">
      <inkml:brushProperty name="width" value="0.1" units="cm"/>
      <inkml:brushProperty name="height" value="0.1" units="cm"/>
    </inkml:brush>
  </inkml:definitions>
  <inkml:trace contextRef="#ctx0" brushRef="#br0">1 1 24575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9T07:40:02.075"/>
    </inkml:context>
    <inkml:brush xml:id="br0">
      <inkml:brushProperty name="width" value="0.1" units="cm"/>
      <inkml:brushProperty name="height" value="0.1"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89584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2664881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2549232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chosasih99/IBM-Data-Science-Professional-Certificate/blob/master/3%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chosasih99/IBM-Data-Science-Professional-Certificate/blob/master/4%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github.com/mchosasih99/IBM-Data-Science-Professional-Certificate/blob/master/5%20EDA%20with%20Visualization.ipynb"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chosasih99/IBM-Data-Science-Professional-Certificate/blob/master/6%20Data%20Viz%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chosasih99/IBM-Data-Science-Professional-Certificate/blob/master/dash_interactivit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chosasih99/IBM-Data-Science-Professional-Certificate/blob/master/7%20Classifi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43.png"/><Relationship Id="rId7" Type="http://schemas.openxmlformats.org/officeDocument/2006/relationships/customXml" Target="../ink/ink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customXml" Target="../ink/ink2.xml"/><Relationship Id="rId5" Type="http://schemas.openxmlformats.org/officeDocument/2006/relationships/image" Target="../media/image44.png"/><Relationship Id="rId10" Type="http://schemas.openxmlformats.org/officeDocument/2006/relationships/customXml" Target="../ink/ink6.xml"/><Relationship Id="rId4" Type="http://schemas.openxmlformats.org/officeDocument/2006/relationships/customXml" Target="../ink/ink1.xml"/><Relationship Id="rId9" Type="http://schemas.openxmlformats.org/officeDocument/2006/relationships/customXml" Target="../ink/ink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mchosasih99/IBM-Data-Science-Professional-Certificate/blob/master/7%20Classification.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mchosasih99/IBM-Data-Science-Professional-Certificate/blob/master/1%20Data%20Collection.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chosasih99/IBM-Data-Science-Professional-Certificate/blob/master/2%20Data%20Collection%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48751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Muhammad Chosasih Mahendra</a:t>
            </a:r>
          </a:p>
          <a:p>
            <a:r>
              <a:rPr lang="en-US" dirty="0">
                <a:solidFill>
                  <a:schemeClr val="bg2"/>
                </a:solidFill>
                <a:latin typeface="Abadi" panose="020B0604020104020204" pitchFamily="34" charset="0"/>
                <a:ea typeface="SF Pro" pitchFamily="2" charset="0"/>
                <a:cs typeface="SF Pro" pitchFamily="2" charset="0"/>
              </a:rPr>
              <a:t>March 27,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r>
              <a:rPr lang="en-US" dirty="0"/>
              <a:t>10</a:t>
            </a: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Perform initial EDA and determine training labels.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This is the link for the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endParaRPr lang="en-US" dirty="0">
              <a:solidFill>
                <a:srgbClr val="0B49CB"/>
              </a:solidFill>
            </a:endParaRPr>
          </a:p>
        </p:txBody>
      </p:sp>
      <p:pic>
        <p:nvPicPr>
          <p:cNvPr id="5" name="Picture 4">
            <a:extLst>
              <a:ext uri="{FF2B5EF4-FFF2-40B4-BE49-F238E27FC236}">
                <a16:creationId xmlns:a16="http://schemas.microsoft.com/office/drawing/2014/main" id="{9CBF9E45-3F52-4EE0-842B-A654296A1573}"/>
              </a:ext>
            </a:extLst>
          </p:cNvPr>
          <p:cNvPicPr>
            <a:picLocks noChangeAspect="1"/>
          </p:cNvPicPr>
          <p:nvPr/>
        </p:nvPicPr>
        <p:blipFill>
          <a:blip r:embed="rId4"/>
          <a:stretch>
            <a:fillRect/>
          </a:stretch>
        </p:blipFill>
        <p:spPr>
          <a:xfrm>
            <a:off x="5763371" y="1392499"/>
            <a:ext cx="5506218" cy="4363059"/>
          </a:xfrm>
          <a:prstGeom prst="rect">
            <a:avLst/>
          </a:prstGeom>
        </p:spPr>
      </p:pic>
    </p:spTree>
    <p:extLst>
      <p:ext uri="{BB962C8B-B14F-4D97-AF65-F5344CB8AC3E}">
        <p14:creationId xmlns:p14="http://schemas.microsoft.com/office/powerpoint/2010/main" val="366640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 Placeholder 2">
            <a:extLst>
              <a:ext uri="{FF2B5EF4-FFF2-40B4-BE49-F238E27FC236}">
                <a16:creationId xmlns:a16="http://schemas.microsoft.com/office/drawing/2014/main" id="{7EF8B435-F010-4C40-B4C9-81C8C97A570D}"/>
              </a:ext>
            </a:extLst>
          </p:cNvPr>
          <p:cNvSpPr txBox="1">
            <a:spLocks/>
          </p:cNvSpPr>
          <p:nvPr/>
        </p:nvSpPr>
        <p:spPr>
          <a:xfrm>
            <a:off x="922411" y="1792288"/>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Connecting python to IBM DB2 and querying data. Here some example of the insight from querying.</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This is the link for the notebook</a:t>
            </a: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7C941689-1CE7-4305-A95E-A57BBA661C0B}"/>
              </a:ext>
            </a:extLst>
          </p:cNvPr>
          <p:cNvPicPr>
            <a:picLocks noChangeAspect="1"/>
          </p:cNvPicPr>
          <p:nvPr/>
        </p:nvPicPr>
        <p:blipFill>
          <a:blip r:embed="rId4"/>
          <a:stretch>
            <a:fillRect/>
          </a:stretch>
        </p:blipFill>
        <p:spPr>
          <a:xfrm>
            <a:off x="5788919" y="1452935"/>
            <a:ext cx="5496692" cy="4572638"/>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3CD2C3A6-F615-4785-8BDC-796E39FCBBFE}"/>
              </a:ext>
            </a:extLst>
          </p:cNvPr>
          <p:cNvSpPr txBox="1">
            <a:spLocks/>
          </p:cNvSpPr>
          <p:nvPr/>
        </p:nvSpPr>
        <p:spPr>
          <a:xfrm>
            <a:off x="734028" y="4424732"/>
            <a:ext cx="4491115" cy="16224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Relationship between success rate of each orbit type</a:t>
            </a:r>
          </a:p>
        </p:txBody>
      </p:sp>
      <p:pic>
        <p:nvPicPr>
          <p:cNvPr id="1026" name="Picture 2">
            <a:extLst>
              <a:ext uri="{FF2B5EF4-FFF2-40B4-BE49-F238E27FC236}">
                <a16:creationId xmlns:a16="http://schemas.microsoft.com/office/drawing/2014/main" id="{CBEBC96A-1AFC-46A1-9B2E-D1AA6BC891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517" y="1505127"/>
            <a:ext cx="4219372" cy="2863926"/>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2">
            <a:extLst>
              <a:ext uri="{FF2B5EF4-FFF2-40B4-BE49-F238E27FC236}">
                <a16:creationId xmlns:a16="http://schemas.microsoft.com/office/drawing/2014/main" id="{34BAAEFE-F74A-43C7-85D6-A919203D505C}"/>
              </a:ext>
            </a:extLst>
          </p:cNvPr>
          <p:cNvSpPr txBox="1">
            <a:spLocks/>
          </p:cNvSpPr>
          <p:nvPr/>
        </p:nvSpPr>
        <p:spPr>
          <a:xfrm>
            <a:off x="922411" y="5209041"/>
            <a:ext cx="10535561" cy="3937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hlinkClick r:id="rId4"/>
              </a:rPr>
              <a:t>This is the link for the notebook</a:t>
            </a:r>
            <a:endParaRPr lang="en-US" sz="2200" dirty="0">
              <a:solidFill>
                <a:schemeClr val="accent3">
                  <a:lumMod val="25000"/>
                </a:schemeClr>
              </a:solidFill>
              <a:latin typeface="Abadi" panose="020B0604020104020204" pitchFamily="34" charset="0"/>
            </a:endParaRPr>
          </a:p>
        </p:txBody>
      </p:sp>
      <p:pic>
        <p:nvPicPr>
          <p:cNvPr id="1028" name="Picture 4">
            <a:extLst>
              <a:ext uri="{FF2B5EF4-FFF2-40B4-BE49-F238E27FC236}">
                <a16:creationId xmlns:a16="http://schemas.microsoft.com/office/drawing/2014/main" id="{EAADFE20-766D-46BA-9CBF-51F0327E8B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6239" y="1390807"/>
            <a:ext cx="5314501" cy="2863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69EB8158-B1C9-4A0E-B81E-199358863234}"/>
              </a:ext>
            </a:extLst>
          </p:cNvPr>
          <p:cNvSpPr txBox="1">
            <a:spLocks/>
          </p:cNvSpPr>
          <p:nvPr/>
        </p:nvSpPr>
        <p:spPr>
          <a:xfrm>
            <a:off x="6147931" y="4557841"/>
            <a:ext cx="4491115" cy="162242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200" dirty="0">
                <a:solidFill>
                  <a:schemeClr val="accent3">
                    <a:lumMod val="25000"/>
                  </a:schemeClr>
                </a:solidFill>
                <a:latin typeface="Abadi"/>
              </a:rPr>
              <a:t>The launch success yearly trend</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4235"/>
            <a:ext cx="9745589" cy="4351338"/>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on a map and the success/failed launches for each site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Using color mapping, we identified which launch site have relative high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calculate the distances between a launch site to its proximities to answer possible questions like:</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marL="228600" lvl="1">
              <a:lnSpc>
                <a:spcPct val="100000"/>
              </a:lnSpc>
              <a:spcBef>
                <a:spcPts val="1400"/>
              </a:spcBef>
            </a:pPr>
            <a:r>
              <a:rPr lang="en-US" sz="2200" dirty="0">
                <a:solidFill>
                  <a:schemeClr val="accent3">
                    <a:lumMod val="25000"/>
                  </a:schemeClr>
                </a:solidFill>
                <a:latin typeface="Abadi" panose="020B0604020104020204" pitchFamily="34" charset="0"/>
                <a:hlinkClick r:id="rId3"/>
              </a:rPr>
              <a:t>This is link to the notebook</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3323"/>
            <a:ext cx="10515600" cy="484306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an interactive dashboard to make visual analysis easier.</a:t>
            </a:r>
          </a:p>
          <a:p>
            <a:pPr>
              <a:lnSpc>
                <a:spcPct val="100000"/>
              </a:lnSpc>
              <a:spcBef>
                <a:spcPts val="1400"/>
              </a:spcBef>
            </a:pPr>
            <a:r>
              <a:rPr lang="en-US" sz="2200" dirty="0">
                <a:solidFill>
                  <a:schemeClr val="accent3">
                    <a:lumMod val="25000"/>
                  </a:schemeClr>
                </a:solidFill>
                <a:latin typeface="Abadi" panose="020B0604020104020204" pitchFamily="34" charset="0"/>
              </a:rPr>
              <a:t>The dashboard can solve possible questions like:</a:t>
            </a: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largest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Which site has the highest launch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highest launch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Which payload range(s) has the lowest launch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Which F9 Booster version (v1.0, v1.1, FT, B4, B5, etc.) has the highest?</a:t>
            </a:r>
          </a:p>
          <a:p>
            <a:pPr marL="285750" lvl="1" indent="-285750">
              <a:lnSpc>
                <a:spcPct val="100000"/>
              </a:lnSpc>
              <a:spcBef>
                <a:spcPts val="1400"/>
              </a:spcBef>
            </a:pPr>
            <a:r>
              <a:rPr lang="en-US" sz="2200" dirty="0">
                <a:solidFill>
                  <a:schemeClr val="accent3">
                    <a:lumMod val="25000"/>
                  </a:schemeClr>
                </a:solidFill>
                <a:latin typeface="Abadi" panose="020B0604020104020204" pitchFamily="34" charset="0"/>
                <a:hlinkClick r:id="rId3"/>
              </a:rPr>
              <a:t>This is the link for the python app</a:t>
            </a:r>
            <a:endParaRPr lang="en-US" sz="2200" dirty="0">
              <a:solidFill>
                <a:schemeClr val="accent3">
                  <a:lumMod val="25000"/>
                </a:schemeClr>
              </a:solidFill>
              <a:latin typeface="Abadi" panose="020B0604020104020204" pitchFamily="34" charset="0"/>
            </a:endParaRPr>
          </a:p>
          <a:p>
            <a:pPr marL="285750" lvl="1" indent="-285750">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Steps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Assign Features and Target Variable to X and y.</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Split train and test data</a:t>
            </a:r>
          </a:p>
          <a:p>
            <a:pPr>
              <a:lnSpc>
                <a:spcPct val="100000"/>
              </a:lnSpc>
              <a:spcBef>
                <a:spcPts val="1400"/>
              </a:spcBef>
            </a:pPr>
            <a:r>
              <a:rPr lang="en-US" sz="2200" dirty="0">
                <a:solidFill>
                  <a:schemeClr val="accent3">
                    <a:lumMod val="25000"/>
                  </a:schemeClr>
                </a:solidFill>
                <a:latin typeface="Abadi" panose="020B0604020104020204" pitchFamily="34" charset="0"/>
              </a:rPr>
              <a:t>Classification method used in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neighbors</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SVM</a:t>
            </a:r>
          </a:p>
          <a:p>
            <a:pPr marL="228600" lvl="1">
              <a:lnSpc>
                <a:spcPct val="100000"/>
              </a:lnSpc>
              <a:spcBef>
                <a:spcPts val="1400"/>
              </a:spcBef>
            </a:pPr>
            <a:r>
              <a:rPr lang="en-US" sz="2200" dirty="0">
                <a:solidFill>
                  <a:schemeClr val="accent3">
                    <a:lumMod val="25000"/>
                  </a:schemeClr>
                </a:solidFill>
                <a:latin typeface="Abadi" panose="020B0604020104020204" pitchFamily="34" charset="0"/>
              </a:rPr>
              <a:t>Find best hyperparameter using </a:t>
            </a:r>
            <a:r>
              <a:rPr lang="en-US" sz="2200" dirty="0" err="1">
                <a:solidFill>
                  <a:schemeClr val="accent3">
                    <a:lumMod val="25000"/>
                  </a:schemeClr>
                </a:solidFill>
                <a:latin typeface="Abadi" panose="020B0604020104020204" pitchFamily="34" charset="0"/>
              </a:rPr>
              <a:t>GridSearchCV</a:t>
            </a:r>
            <a:endParaRPr lang="en-US" sz="2200" dirty="0">
              <a:solidFill>
                <a:schemeClr val="accent3">
                  <a:lumMod val="25000"/>
                </a:schemeClr>
              </a:solidFill>
              <a:latin typeface="Abadi" panose="020B0604020104020204" pitchFamily="34" charset="0"/>
            </a:endParaRPr>
          </a:p>
          <a:p>
            <a:pPr marL="228600" lvl="1">
              <a:lnSpc>
                <a:spcPct val="100000"/>
              </a:lnSpc>
              <a:spcBef>
                <a:spcPts val="1400"/>
              </a:spcBef>
            </a:pPr>
            <a:r>
              <a:rPr lang="en-US" sz="2200" dirty="0">
                <a:solidFill>
                  <a:schemeClr val="accent3">
                    <a:lumMod val="25000"/>
                  </a:schemeClr>
                </a:solidFill>
                <a:latin typeface="Abadi" panose="020B0604020104020204" pitchFamily="34" charset="0"/>
                <a:hlinkClick r:id="rId3"/>
              </a:rPr>
              <a:t>This is link to the notebook</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413000" y="4542735"/>
            <a:ext cx="7366000" cy="1070665"/>
          </a:xfrm>
          <a:prstGeom prst="rect">
            <a:avLst/>
          </a:prstGeom>
        </p:spPr>
        <p:txBody>
          <a:bodyPr>
            <a:normAutofit/>
          </a:bodyPr>
          <a:lstStyle/>
          <a:p>
            <a:pPr marL="0" indent="0" algn="ctr">
              <a:lnSpc>
                <a:spcPct val="100000"/>
              </a:lnSpc>
              <a:spcBef>
                <a:spcPts val="1400"/>
              </a:spcBef>
              <a:buNone/>
            </a:pPr>
            <a:r>
              <a:rPr lang="en-US" sz="2200" dirty="0">
                <a:solidFill>
                  <a:srgbClr val="0070C0"/>
                </a:solidFill>
                <a:latin typeface="Abadi" panose="020B0604020104020204" pitchFamily="34" charset="0"/>
              </a:rPr>
              <a:t>Larger flight number </a:t>
            </a:r>
            <a:r>
              <a:rPr lang="en-US" sz="2200" dirty="0">
                <a:solidFill>
                  <a:schemeClr val="accent3">
                    <a:lumMod val="25000"/>
                  </a:schemeClr>
                </a:solidFill>
                <a:latin typeface="Abadi" panose="020B0604020104020204" pitchFamily="34" charset="0"/>
              </a:rPr>
              <a:t>leads to </a:t>
            </a:r>
            <a:r>
              <a:rPr lang="en-US" sz="2200" dirty="0">
                <a:solidFill>
                  <a:srgbClr val="0070C0"/>
                </a:solidFill>
                <a:latin typeface="Abadi" panose="020B0604020104020204" pitchFamily="34" charset="0"/>
              </a:rPr>
              <a:t>increasing success rate</a:t>
            </a:r>
            <a:r>
              <a:rPr lang="en-US" sz="2200" dirty="0">
                <a:solidFill>
                  <a:schemeClr val="accent3">
                    <a:lumMod val="25000"/>
                  </a:schemeClr>
                </a:solidFill>
                <a:latin typeface="Abadi" panose="020B0604020104020204" pitchFamily="34" charset="0"/>
              </a:rPr>
              <a:t>, especially in CCAFS SLC 40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CA0166EA-9402-47F6-A3BA-00069778C6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452" y="1527865"/>
            <a:ext cx="11046718" cy="2705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43812" y="2040202"/>
            <a:ext cx="4241799" cy="32512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 </a:t>
            </a:r>
            <a:r>
              <a:rPr lang="en-US" sz="2200" dirty="0">
                <a:solidFill>
                  <a:srgbClr val="C00000"/>
                </a:solidFill>
                <a:latin typeface="Abadi" panose="020B0604020104020204" pitchFamily="34" charset="0"/>
              </a:rPr>
              <a:t>No heavy payload </a:t>
            </a:r>
            <a:r>
              <a:rPr lang="en-US" sz="2200" dirty="0">
                <a:solidFill>
                  <a:schemeClr val="accent3">
                    <a:lumMod val="25000"/>
                  </a:schemeClr>
                </a:solidFill>
                <a:latin typeface="Abadi" panose="020B0604020104020204" pitchFamily="34" charset="0"/>
              </a:rPr>
              <a:t>(mass &gt; 10000) rockets launched from </a:t>
            </a:r>
            <a:r>
              <a:rPr lang="en-US" sz="2200" dirty="0">
                <a:solidFill>
                  <a:srgbClr val="C00000"/>
                </a:solidFill>
                <a:latin typeface="Abadi" panose="020B0604020104020204" pitchFamily="34" charset="0"/>
              </a:rPr>
              <a:t>VAFB-SLC .</a:t>
            </a:r>
          </a:p>
          <a:p>
            <a:pPr>
              <a:lnSpc>
                <a:spcPct val="100000"/>
              </a:lnSpc>
              <a:spcBef>
                <a:spcPts val="1400"/>
              </a:spcBef>
            </a:pPr>
            <a:r>
              <a:rPr lang="en-US" sz="2200" dirty="0">
                <a:solidFill>
                  <a:srgbClr val="0070C0"/>
                </a:solidFill>
                <a:latin typeface="Abadi" panose="020B0604020104020204" pitchFamily="34" charset="0"/>
              </a:rPr>
              <a:t>Heavy payload</a:t>
            </a:r>
            <a:r>
              <a:rPr lang="en-US" sz="2200" dirty="0">
                <a:solidFill>
                  <a:schemeClr val="accent3">
                    <a:lumMod val="25000"/>
                  </a:schemeClr>
                </a:solidFill>
                <a:latin typeface="Abadi" panose="020B0604020104020204" pitchFamily="34" charset="0"/>
              </a:rPr>
              <a:t> rockets </a:t>
            </a:r>
            <a:r>
              <a:rPr lang="en-US" sz="2200" dirty="0">
                <a:solidFill>
                  <a:srgbClr val="0070C0"/>
                </a:solidFill>
                <a:latin typeface="Abadi" panose="020B0604020104020204" pitchFamily="34" charset="0"/>
              </a:rPr>
              <a:t>more successfu</a:t>
            </a:r>
            <a:r>
              <a:rPr lang="en-US" sz="2200" dirty="0">
                <a:solidFill>
                  <a:schemeClr val="accent3">
                    <a:lumMod val="25000"/>
                  </a:schemeClr>
                </a:solidFill>
                <a:latin typeface="Abadi" panose="020B0604020104020204" pitchFamily="34" charset="0"/>
              </a:rPr>
              <a:t>l launched from </a:t>
            </a:r>
            <a:r>
              <a:rPr lang="en-US" sz="2200" dirty="0">
                <a:solidFill>
                  <a:srgbClr val="0070C0"/>
                </a:solidFill>
                <a:latin typeface="Abadi" panose="020B0604020104020204" pitchFamily="34" charset="0"/>
              </a:rPr>
              <a:t>CCAFS SLC 40.</a:t>
            </a:r>
          </a:p>
          <a:p>
            <a:pPr>
              <a:lnSpc>
                <a:spcPct val="100000"/>
              </a:lnSpc>
              <a:spcBef>
                <a:spcPts val="1400"/>
              </a:spcBef>
            </a:pPr>
            <a:r>
              <a:rPr lang="en-US" sz="2200" dirty="0">
                <a:solidFill>
                  <a:schemeClr val="accent3">
                    <a:lumMod val="25000"/>
                  </a:schemeClr>
                </a:solidFill>
                <a:latin typeface="Abadi" panose="020B0604020104020204" pitchFamily="34" charset="0"/>
              </a:rPr>
              <a:t>Most used launch pad is CCAFS SLC 40.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FAD3F8DF-6051-4132-99A2-C0342D3815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07446"/>
            <a:ext cx="6369480" cy="3716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5" name="Content Placeholder 2">
            <a:extLst>
              <a:ext uri="{FF2B5EF4-FFF2-40B4-BE49-F238E27FC236}">
                <a16:creationId xmlns:a16="http://schemas.microsoft.com/office/drawing/2014/main" id="{AFCB5F60-C068-45DC-9F2D-F821DAE02924}"/>
              </a:ext>
            </a:extLst>
          </p:cNvPr>
          <p:cNvSpPr txBox="1">
            <a:spLocks/>
          </p:cNvSpPr>
          <p:nvPr/>
        </p:nvSpPr>
        <p:spPr>
          <a:xfrm>
            <a:off x="8874429"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3</a:t>
            </a:r>
          </a:p>
          <a:p>
            <a:pPr marL="0" indent="0">
              <a:lnSpc>
                <a:spcPct val="100000"/>
              </a:lnSpc>
              <a:spcBef>
                <a:spcPts val="1400"/>
              </a:spcBef>
              <a:buNone/>
            </a:pPr>
            <a:r>
              <a:rPr lang="en-US" sz="2200" dirty="0">
                <a:solidFill>
                  <a:schemeClr val="accent3">
                    <a:lumMod val="25000"/>
                  </a:schemeClr>
                </a:solidFill>
                <a:latin typeface="Abadi"/>
              </a:rPr>
              <a:t>4</a:t>
            </a:r>
          </a:p>
          <a:p>
            <a:pPr marL="0" indent="0">
              <a:lnSpc>
                <a:spcPct val="100000"/>
              </a:lnSpc>
              <a:spcBef>
                <a:spcPts val="1400"/>
              </a:spcBef>
              <a:buNone/>
            </a:pPr>
            <a:r>
              <a:rPr lang="en-US" sz="2200" dirty="0">
                <a:solidFill>
                  <a:schemeClr val="accent3">
                    <a:lumMod val="25000"/>
                  </a:schemeClr>
                </a:solidFill>
                <a:latin typeface="Abadi"/>
              </a:rPr>
              <a:t>5</a:t>
            </a:r>
          </a:p>
          <a:p>
            <a:pPr marL="0" indent="0">
              <a:lnSpc>
                <a:spcPct val="100000"/>
              </a:lnSpc>
              <a:spcBef>
                <a:spcPts val="1400"/>
              </a:spcBef>
              <a:buNone/>
            </a:pPr>
            <a:r>
              <a:rPr lang="en-US" sz="2200" dirty="0">
                <a:solidFill>
                  <a:schemeClr val="accent3">
                    <a:lumMod val="25000"/>
                  </a:schemeClr>
                </a:solidFill>
                <a:latin typeface="Abadi"/>
              </a:rPr>
              <a:t>17</a:t>
            </a:r>
          </a:p>
          <a:p>
            <a:pPr marL="0" indent="0">
              <a:lnSpc>
                <a:spcPct val="100000"/>
              </a:lnSpc>
              <a:spcBef>
                <a:spcPts val="1400"/>
              </a:spcBef>
              <a:buNone/>
            </a:pPr>
            <a:r>
              <a:rPr lang="en-US" sz="2200" dirty="0">
                <a:solidFill>
                  <a:schemeClr val="accent3">
                    <a:lumMod val="25000"/>
                  </a:schemeClr>
                </a:solidFill>
                <a:latin typeface="Abadi"/>
              </a:rPr>
              <a:t>45</a:t>
            </a:r>
          </a:p>
          <a:p>
            <a:pPr marL="0" indent="0">
              <a:lnSpc>
                <a:spcPct val="100000"/>
              </a:lnSpc>
              <a:spcBef>
                <a:spcPts val="1400"/>
              </a:spcBef>
              <a:buNone/>
            </a:pPr>
            <a:r>
              <a:rPr lang="en-US" sz="2200" dirty="0">
                <a:solidFill>
                  <a:schemeClr val="accent3">
                    <a:lumMod val="25000"/>
                  </a:schemeClr>
                </a:solidFill>
                <a:latin typeface="Abadi"/>
              </a:rPr>
              <a:t>46</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131845"/>
            <a:ext cx="5325990" cy="3893728"/>
          </a:xfrm>
          <a:prstGeom prst="rect">
            <a:avLst/>
          </a:prstGeom>
        </p:spPr>
        <p:txBody>
          <a:bodyPr>
            <a:normAutofit/>
          </a:bodyPr>
          <a:lstStyle/>
          <a:p>
            <a:pPr>
              <a:lnSpc>
                <a:spcPct val="100000"/>
              </a:lnSpc>
              <a:spcBef>
                <a:spcPts val="1400"/>
              </a:spcBef>
            </a:pPr>
            <a:r>
              <a:rPr lang="en-US" sz="2200" dirty="0">
                <a:solidFill>
                  <a:srgbClr val="0070C0"/>
                </a:solidFill>
                <a:latin typeface="Abadi" panose="020B0604020104020204" pitchFamily="34" charset="0"/>
              </a:rPr>
              <a:t>ES-L1, GEO, HEO, SSO</a:t>
            </a:r>
            <a:r>
              <a:rPr lang="en-US" sz="2200" dirty="0">
                <a:solidFill>
                  <a:schemeClr val="accent3">
                    <a:lumMod val="25000"/>
                  </a:schemeClr>
                </a:solidFill>
                <a:latin typeface="Abadi" panose="020B0604020104020204" pitchFamily="34" charset="0"/>
              </a:rPr>
              <a:t> orbit type has </a:t>
            </a:r>
            <a:r>
              <a:rPr lang="en-US" sz="2200" dirty="0">
                <a:solidFill>
                  <a:srgbClr val="0070C0"/>
                </a:solidFill>
                <a:latin typeface="Abadi" panose="020B0604020104020204" pitchFamily="34" charset="0"/>
              </a:rPr>
              <a:t>zero failed launched rockets</a:t>
            </a:r>
            <a:r>
              <a:rPr lang="en-US" sz="2200" dirty="0">
                <a:solidFill>
                  <a:schemeClr val="accent3">
                    <a:lumMod val="25000"/>
                  </a:schemeClr>
                </a:solidFill>
                <a:latin typeface="Abadi" panose="020B0604020104020204" pitchFamily="34" charset="0"/>
              </a:rPr>
              <a:t>, while </a:t>
            </a:r>
            <a:r>
              <a:rPr lang="en-US" sz="2200" dirty="0">
                <a:solidFill>
                  <a:srgbClr val="C00000"/>
                </a:solidFill>
                <a:latin typeface="Abadi" panose="020B0604020104020204" pitchFamily="34" charset="0"/>
              </a:rPr>
              <a:t>SO </a:t>
            </a:r>
            <a:r>
              <a:rPr lang="en-US" sz="2200" dirty="0">
                <a:solidFill>
                  <a:schemeClr val="accent3">
                    <a:lumMod val="25000"/>
                  </a:schemeClr>
                </a:solidFill>
                <a:latin typeface="Abadi" panose="020B0604020104020204" pitchFamily="34" charset="0"/>
              </a:rPr>
              <a:t>orbit type </a:t>
            </a:r>
            <a:r>
              <a:rPr lang="en-US" sz="2200" dirty="0">
                <a:solidFill>
                  <a:srgbClr val="C00000"/>
                </a:solidFill>
                <a:latin typeface="Abadi" panose="020B0604020104020204" pitchFamily="34" charset="0"/>
              </a:rPr>
              <a:t>never had successful launched rockets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rgbClr val="C00000"/>
                </a:solidFill>
                <a:latin typeface="Abadi" panose="020B0604020104020204" pitchFamily="34" charset="0"/>
              </a:rPr>
              <a:t>GTO</a:t>
            </a:r>
            <a:r>
              <a:rPr lang="en-US" sz="2200" dirty="0">
                <a:solidFill>
                  <a:schemeClr val="accent3">
                    <a:lumMod val="25000"/>
                  </a:schemeClr>
                </a:solidFill>
                <a:latin typeface="Abadi" panose="020B0604020104020204" pitchFamily="34" charset="0"/>
              </a:rPr>
              <a:t> orbit type have </a:t>
            </a:r>
            <a:r>
              <a:rPr lang="en-US" sz="2200" dirty="0">
                <a:solidFill>
                  <a:srgbClr val="C00000"/>
                </a:solidFill>
                <a:latin typeface="Abadi" panose="020B0604020104020204" pitchFamily="34" charset="0"/>
              </a:rPr>
              <a:t>lowest success rate </a:t>
            </a:r>
            <a:r>
              <a:rPr lang="en-US" sz="2200" dirty="0">
                <a:solidFill>
                  <a:schemeClr val="accent3">
                    <a:lumMod val="25000"/>
                  </a:schemeClr>
                </a:solidFill>
                <a:latin typeface="Abadi" panose="020B0604020104020204" pitchFamily="34" charset="0"/>
              </a:rPr>
              <a:t>launched rocket.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13449C20-5426-4846-AAF5-7E0CE621D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7200" y="2081045"/>
            <a:ext cx="4988983" cy="338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40023" y="4879516"/>
            <a:ext cx="9521678" cy="1547695"/>
          </a:xfrm>
          <a:prstGeom prst="rect">
            <a:avLst/>
          </a:prstGeom>
        </p:spPr>
        <p:txBody>
          <a:bodyPr>
            <a:normAutofit/>
          </a:bodyPr>
          <a:lstStyle/>
          <a:p>
            <a:pPr marL="0" indent="0" algn="ctr">
              <a:lnSpc>
                <a:spcPct val="100000"/>
              </a:lnSpc>
              <a:spcBef>
                <a:spcPts val="1400"/>
              </a:spcBef>
              <a:buNone/>
            </a:pPr>
            <a:r>
              <a:rPr lang="en-US" sz="2200" dirty="0">
                <a:solidFill>
                  <a:srgbClr val="0070C0"/>
                </a:solidFill>
                <a:latin typeface="Abadi" panose="020B0604020104020204" pitchFamily="34" charset="0"/>
              </a:rPr>
              <a:t>More flight number </a:t>
            </a:r>
            <a:r>
              <a:rPr lang="en-US" sz="2200" dirty="0">
                <a:solidFill>
                  <a:schemeClr val="accent3">
                    <a:lumMod val="25000"/>
                  </a:schemeClr>
                </a:solidFill>
                <a:latin typeface="Abadi" panose="020B0604020104020204" pitchFamily="34" charset="0"/>
              </a:rPr>
              <a:t>leads to </a:t>
            </a:r>
            <a:r>
              <a:rPr lang="en-US" sz="2200" dirty="0">
                <a:solidFill>
                  <a:srgbClr val="0070C0"/>
                </a:solidFill>
                <a:latin typeface="Abadi" panose="020B0604020104020204" pitchFamily="34" charset="0"/>
              </a:rPr>
              <a:t>increasing success rate on LEO </a:t>
            </a:r>
            <a:r>
              <a:rPr lang="en-US" sz="2200" dirty="0">
                <a:solidFill>
                  <a:schemeClr val="accent3">
                    <a:lumMod val="25000"/>
                  </a:schemeClr>
                </a:solidFill>
                <a:latin typeface="Abadi" panose="020B0604020104020204" pitchFamily="34" charset="0"/>
              </a:rPr>
              <a:t>orbit, but </a:t>
            </a:r>
            <a:r>
              <a:rPr lang="en-US" sz="2200" dirty="0">
                <a:solidFill>
                  <a:srgbClr val="FF0000"/>
                </a:solidFill>
                <a:latin typeface="Abadi" panose="020B0604020104020204" pitchFamily="34" charset="0"/>
              </a:rPr>
              <a:t>GTO orbit has no relationship with flight number.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6EE3B50A-D038-4BE6-B0E6-646F8906A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300" y="1689326"/>
            <a:ext cx="9931400" cy="285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4495800"/>
            <a:ext cx="10447409" cy="13731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a:t>
            </a:r>
            <a:r>
              <a:rPr lang="en-US" sz="2200" dirty="0">
                <a:solidFill>
                  <a:srgbClr val="0070C0"/>
                </a:solidFill>
                <a:latin typeface="Abadi" panose="020B0604020104020204" pitchFamily="34" charset="0"/>
              </a:rPr>
              <a:t>heavy payloads, the successful landing rate are more for Polar, LEO and ISS </a:t>
            </a:r>
            <a:r>
              <a:rPr lang="en-US" sz="2200" dirty="0">
                <a:solidFill>
                  <a:schemeClr val="accent3">
                    <a:lumMod val="25000"/>
                  </a:schemeClr>
                </a:solidFill>
                <a:latin typeface="Abadi" panose="020B0604020104020204" pitchFamily="34" charset="0"/>
              </a:rPr>
              <a:t>orbit type.</a:t>
            </a:r>
          </a:p>
          <a:p>
            <a:pPr>
              <a:lnSpc>
                <a:spcPct val="100000"/>
              </a:lnSpc>
              <a:spcBef>
                <a:spcPts val="1400"/>
              </a:spcBef>
            </a:pPr>
            <a:r>
              <a:rPr lang="en-US" sz="2200" dirty="0">
                <a:solidFill>
                  <a:schemeClr val="accent3">
                    <a:lumMod val="25000"/>
                  </a:schemeClr>
                </a:solidFill>
                <a:latin typeface="Abadi" panose="020B0604020104020204" pitchFamily="34" charset="0"/>
              </a:rPr>
              <a:t>For </a:t>
            </a:r>
            <a:r>
              <a:rPr lang="en-US" sz="2200" dirty="0">
                <a:solidFill>
                  <a:srgbClr val="FF0000"/>
                </a:solidFill>
                <a:latin typeface="Abadi" panose="020B0604020104020204" pitchFamily="34" charset="0"/>
              </a:rPr>
              <a:t>GTO orbit</a:t>
            </a:r>
            <a:r>
              <a:rPr lang="en-US" sz="2200" dirty="0">
                <a:solidFill>
                  <a:schemeClr val="accent3">
                    <a:lumMod val="25000"/>
                  </a:schemeClr>
                </a:solidFill>
                <a:latin typeface="Abadi" panose="020B0604020104020204" pitchFamily="34" charset="0"/>
              </a:rPr>
              <a:t> we </a:t>
            </a:r>
            <a:r>
              <a:rPr lang="en-US" sz="2200" dirty="0">
                <a:solidFill>
                  <a:srgbClr val="FF0000"/>
                </a:solidFill>
                <a:latin typeface="Abadi" panose="020B0604020104020204" pitchFamily="34" charset="0"/>
              </a:rPr>
              <a:t>can’t determine its relationship with payload</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2BAACA6C-1EA0-4FFA-B473-CD8D7AB92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19489"/>
            <a:ext cx="10515600" cy="257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828800"/>
            <a:ext cx="3932238" cy="36322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a:t>
            </a:r>
            <a:r>
              <a:rPr lang="en-US" sz="2200" dirty="0">
                <a:solidFill>
                  <a:srgbClr val="0070C0"/>
                </a:solidFill>
                <a:latin typeface="Abadi" panose="020B0604020104020204" pitchFamily="34" charset="0"/>
              </a:rPr>
              <a:t>2013 to 2020, success rate trend is positive.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C00000"/>
                </a:solidFill>
                <a:latin typeface="Abadi" panose="020B0604020104020204" pitchFamily="34" charset="0"/>
              </a:rPr>
              <a:t>Declining </a:t>
            </a:r>
            <a:r>
              <a:rPr lang="en-US" sz="2200" dirty="0">
                <a:solidFill>
                  <a:schemeClr val="accent3">
                    <a:lumMod val="25000"/>
                  </a:schemeClr>
                </a:solidFill>
                <a:latin typeface="Abadi" panose="020B0604020104020204" pitchFamily="34" charset="0"/>
              </a:rPr>
              <a:t>period of success rate happened in </a:t>
            </a:r>
            <a:r>
              <a:rPr lang="en-US" sz="2200" dirty="0">
                <a:solidFill>
                  <a:srgbClr val="C00000"/>
                </a:solidFill>
                <a:latin typeface="Abadi" panose="020B0604020104020204" pitchFamily="34" charset="0"/>
              </a:rPr>
              <a:t>2017-2018.</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7643D441-B873-42FC-A530-24475C489A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0" y="1505571"/>
            <a:ext cx="6377972" cy="4375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38800" y="2956561"/>
            <a:ext cx="5257799" cy="1200150"/>
          </a:xfrm>
          <a:prstGeom prst="rect">
            <a:avLst/>
          </a:prstGeom>
        </p:spPr>
        <p:txBody>
          <a:bodyPr>
            <a:normAutofit/>
          </a:bodyPr>
          <a:lstStyle/>
          <a:p>
            <a:pPr marL="0" indent="0" algn="ctr">
              <a:lnSpc>
                <a:spcPct val="100000"/>
              </a:lnSpc>
              <a:spcBef>
                <a:spcPts val="1400"/>
              </a:spcBef>
              <a:buNone/>
            </a:pPr>
            <a:r>
              <a:rPr lang="en-US" sz="2400" dirty="0">
                <a:solidFill>
                  <a:srgbClr val="0070C0"/>
                </a:solidFill>
                <a:latin typeface="Abadi" panose="020B0604020104020204" pitchFamily="34" charset="0"/>
              </a:rPr>
              <a:t>SpaceX </a:t>
            </a:r>
            <a:r>
              <a:rPr lang="en-US" sz="2400" dirty="0">
                <a:solidFill>
                  <a:schemeClr val="accent3">
                    <a:lumMod val="25000"/>
                  </a:schemeClr>
                </a:solidFill>
                <a:latin typeface="Abadi" panose="020B0604020104020204" pitchFamily="34" charset="0"/>
              </a:rPr>
              <a:t>data have </a:t>
            </a:r>
            <a:r>
              <a:rPr lang="en-US" sz="2400" dirty="0">
                <a:solidFill>
                  <a:srgbClr val="0070C0"/>
                </a:solidFill>
                <a:latin typeface="Abadi" panose="020B0604020104020204" pitchFamily="34" charset="0"/>
              </a:rPr>
              <a:t>four unique launch site</a:t>
            </a:r>
            <a:r>
              <a:rPr lang="en-US" sz="2400" dirty="0">
                <a:solidFill>
                  <a:schemeClr val="accent3">
                    <a:lumMod val="25000"/>
                  </a:schemeClr>
                </a:solidFill>
                <a:latin typeface="Abadi" panose="020B0604020104020204" pitchFamily="34" charset="0"/>
              </a:rPr>
              <a:t> name.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C6056C3A-482D-40FB-9EA2-9C63FD3933EB}"/>
              </a:ext>
            </a:extLst>
          </p:cNvPr>
          <p:cNvPicPr>
            <a:picLocks noChangeAspect="1"/>
          </p:cNvPicPr>
          <p:nvPr/>
        </p:nvPicPr>
        <p:blipFill>
          <a:blip r:embed="rId3"/>
          <a:stretch>
            <a:fillRect/>
          </a:stretch>
        </p:blipFill>
        <p:spPr>
          <a:xfrm>
            <a:off x="1913011" y="1847850"/>
            <a:ext cx="2848200" cy="383782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389993" y="5410658"/>
            <a:ext cx="9412013" cy="842963"/>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Showing </a:t>
            </a:r>
            <a:r>
              <a:rPr lang="en-US" sz="2200" dirty="0">
                <a:solidFill>
                  <a:srgbClr val="0070C0"/>
                </a:solidFill>
                <a:latin typeface="Abadi" panose="020B0604020104020204" pitchFamily="34" charset="0"/>
              </a:rPr>
              <a:t>5 records </a:t>
            </a:r>
            <a:r>
              <a:rPr lang="en-US" sz="2200" dirty="0">
                <a:solidFill>
                  <a:schemeClr val="accent3">
                    <a:lumMod val="25000"/>
                  </a:schemeClr>
                </a:solidFill>
                <a:latin typeface="Abadi" panose="020B0604020104020204" pitchFamily="34" charset="0"/>
              </a:rPr>
              <a:t>where </a:t>
            </a:r>
            <a:r>
              <a:rPr lang="en-US" sz="2200" dirty="0">
                <a:solidFill>
                  <a:srgbClr val="0070C0"/>
                </a:solidFill>
                <a:latin typeface="Abadi" panose="020B0604020104020204" pitchFamily="34" charset="0"/>
              </a:rPr>
              <a:t>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E68CDA8-866B-4E7C-8AFA-04E601BED42C}"/>
              </a:ext>
            </a:extLst>
          </p:cNvPr>
          <p:cNvPicPr>
            <a:picLocks noChangeAspect="1"/>
          </p:cNvPicPr>
          <p:nvPr/>
        </p:nvPicPr>
        <p:blipFill>
          <a:blip r:embed="rId4"/>
          <a:stretch>
            <a:fillRect/>
          </a:stretch>
        </p:blipFill>
        <p:spPr>
          <a:xfrm>
            <a:off x="1389993" y="1699971"/>
            <a:ext cx="9412013" cy="34580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6445" y="2881968"/>
            <a:ext cx="5030155" cy="1476650"/>
          </a:xfrm>
          <a:prstGeom prst="rect">
            <a:avLst/>
          </a:prstGeom>
        </p:spPr>
        <p:txBody>
          <a:bodyPr>
            <a:normAutofit/>
          </a:bodyPr>
          <a:lstStyle/>
          <a:p>
            <a:pPr marL="0" indent="0" algn="ctr">
              <a:lnSpc>
                <a:spcPct val="100000"/>
              </a:lnSpc>
              <a:spcBef>
                <a:spcPts val="1400"/>
              </a:spcBef>
              <a:buNone/>
            </a:pPr>
            <a:r>
              <a:rPr lang="en-US" sz="2400" dirty="0">
                <a:solidFill>
                  <a:schemeClr val="accent3">
                    <a:lumMod val="25000"/>
                  </a:schemeClr>
                </a:solidFill>
                <a:latin typeface="Abadi" panose="020B0604020104020204" pitchFamily="34" charset="0"/>
              </a:rPr>
              <a:t>Total </a:t>
            </a:r>
            <a:r>
              <a:rPr lang="en-US" sz="2400" dirty="0">
                <a:solidFill>
                  <a:srgbClr val="0070C0"/>
                </a:solidFill>
                <a:latin typeface="Abadi" panose="020B0604020104020204" pitchFamily="34" charset="0"/>
              </a:rPr>
              <a:t>payload mass </a:t>
            </a:r>
            <a:r>
              <a:rPr lang="en-US" sz="2400" dirty="0">
                <a:solidFill>
                  <a:schemeClr val="accent3">
                    <a:lumMod val="25000"/>
                  </a:schemeClr>
                </a:solidFill>
                <a:latin typeface="Abadi" panose="020B0604020104020204" pitchFamily="34" charset="0"/>
              </a:rPr>
              <a:t>carried by booster launched by </a:t>
            </a:r>
            <a:r>
              <a:rPr lang="en-US" sz="2400" dirty="0">
                <a:solidFill>
                  <a:srgbClr val="0070C0"/>
                </a:solidFill>
                <a:latin typeface="Abadi" panose="020B0604020104020204" pitchFamily="34" charset="0"/>
              </a:rPr>
              <a:t>NASA (CRS) </a:t>
            </a:r>
            <a:r>
              <a:rPr lang="en-US" sz="2400" dirty="0">
                <a:solidFill>
                  <a:schemeClr val="accent3">
                    <a:lumMod val="25000"/>
                  </a:schemeClr>
                </a:solidFill>
                <a:latin typeface="Abadi" panose="020B0604020104020204" pitchFamily="34" charset="0"/>
              </a:rPr>
              <a:t>is </a:t>
            </a:r>
            <a:r>
              <a:rPr lang="en-US" sz="2400" dirty="0">
                <a:solidFill>
                  <a:srgbClr val="0070C0"/>
                </a:solidFill>
                <a:latin typeface="Abadi" panose="020B0604020104020204" pitchFamily="34" charset="0"/>
              </a:rPr>
              <a:t>45 596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FBA06CCD-2671-48A2-88B3-63D07B901BB7}"/>
              </a:ext>
            </a:extLst>
          </p:cNvPr>
          <p:cNvPicPr>
            <a:picLocks noChangeAspect="1"/>
          </p:cNvPicPr>
          <p:nvPr/>
        </p:nvPicPr>
        <p:blipFill>
          <a:blip r:embed="rId3"/>
          <a:stretch>
            <a:fillRect/>
          </a:stretch>
        </p:blipFill>
        <p:spPr>
          <a:xfrm>
            <a:off x="7518400" y="2607444"/>
            <a:ext cx="3887155" cy="202569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65561D1-9831-469D-B131-3F20BC9B096E}"/>
              </a:ext>
            </a:extLst>
          </p:cNvPr>
          <p:cNvPicPr>
            <a:picLocks noChangeAspect="1"/>
          </p:cNvPicPr>
          <p:nvPr/>
        </p:nvPicPr>
        <p:blipFill>
          <a:blip r:embed="rId3"/>
          <a:stretch>
            <a:fillRect/>
          </a:stretch>
        </p:blipFill>
        <p:spPr>
          <a:xfrm>
            <a:off x="906389" y="2419916"/>
            <a:ext cx="3894211" cy="2018167"/>
          </a:xfrm>
          <a:prstGeom prst="rect">
            <a:avLst/>
          </a:prstGeom>
        </p:spPr>
      </p:pic>
      <p:sp>
        <p:nvSpPr>
          <p:cNvPr id="7" name="Content Placeholder 4">
            <a:extLst>
              <a:ext uri="{FF2B5EF4-FFF2-40B4-BE49-F238E27FC236}">
                <a16:creationId xmlns:a16="http://schemas.microsoft.com/office/drawing/2014/main" id="{9F2E983F-B262-4771-993E-B5C6124838CD}"/>
              </a:ext>
            </a:extLst>
          </p:cNvPr>
          <p:cNvSpPr txBox="1">
            <a:spLocks/>
          </p:cNvSpPr>
          <p:nvPr/>
        </p:nvSpPr>
        <p:spPr>
          <a:xfrm>
            <a:off x="6199694" y="2690674"/>
            <a:ext cx="5030155" cy="1476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400" dirty="0">
                <a:solidFill>
                  <a:schemeClr val="accent3">
                    <a:lumMod val="25000"/>
                  </a:schemeClr>
                </a:solidFill>
                <a:latin typeface="Abadi" panose="020B0604020104020204" pitchFamily="34" charset="0"/>
              </a:rPr>
              <a:t>Average </a:t>
            </a:r>
            <a:r>
              <a:rPr lang="en-US" sz="2400" dirty="0">
                <a:solidFill>
                  <a:srgbClr val="0070C0"/>
                </a:solidFill>
                <a:latin typeface="Abadi" panose="020B0604020104020204" pitchFamily="34" charset="0"/>
              </a:rPr>
              <a:t>payload mass </a:t>
            </a:r>
            <a:r>
              <a:rPr lang="en-US" sz="2400" dirty="0">
                <a:solidFill>
                  <a:schemeClr val="accent3">
                    <a:lumMod val="25000"/>
                  </a:schemeClr>
                </a:solidFill>
                <a:latin typeface="Abadi" panose="020B0604020104020204" pitchFamily="34" charset="0"/>
              </a:rPr>
              <a:t>carried by booster launched by </a:t>
            </a:r>
            <a:r>
              <a:rPr lang="en-US" sz="2400" dirty="0">
                <a:solidFill>
                  <a:srgbClr val="0070C0"/>
                </a:solidFill>
                <a:latin typeface="Abadi" panose="020B0604020104020204" pitchFamily="34" charset="0"/>
              </a:rPr>
              <a:t>F9 v1.1 </a:t>
            </a:r>
            <a:r>
              <a:rPr lang="en-US" sz="2400" dirty="0">
                <a:solidFill>
                  <a:schemeClr val="accent3">
                    <a:lumMod val="25000"/>
                  </a:schemeClr>
                </a:solidFill>
                <a:latin typeface="Abadi" panose="020B0604020104020204" pitchFamily="34" charset="0"/>
              </a:rPr>
              <a:t>is        </a:t>
            </a:r>
            <a:r>
              <a:rPr lang="en-US" sz="2400" dirty="0">
                <a:solidFill>
                  <a:srgbClr val="0070C0"/>
                </a:solidFill>
                <a:latin typeface="Abadi" panose="020B0604020104020204" pitchFamily="34" charset="0"/>
              </a:rPr>
              <a:t>2 928</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E9B3386-C262-480A-ADB6-E48C02921AB0}"/>
              </a:ext>
            </a:extLst>
          </p:cNvPr>
          <p:cNvPicPr>
            <a:picLocks noChangeAspect="1"/>
          </p:cNvPicPr>
          <p:nvPr/>
        </p:nvPicPr>
        <p:blipFill>
          <a:blip r:embed="rId3"/>
          <a:stretch>
            <a:fillRect/>
          </a:stretch>
        </p:blipFill>
        <p:spPr>
          <a:xfrm>
            <a:off x="7777810" y="2613804"/>
            <a:ext cx="2534324" cy="1506250"/>
          </a:xfrm>
          <a:prstGeom prst="rect">
            <a:avLst/>
          </a:prstGeom>
        </p:spPr>
      </p:pic>
      <p:sp>
        <p:nvSpPr>
          <p:cNvPr id="7" name="Content Placeholder 4">
            <a:extLst>
              <a:ext uri="{FF2B5EF4-FFF2-40B4-BE49-F238E27FC236}">
                <a16:creationId xmlns:a16="http://schemas.microsoft.com/office/drawing/2014/main" id="{11135233-F3D3-4E67-BCB0-318B34EC2D5E}"/>
              </a:ext>
            </a:extLst>
          </p:cNvPr>
          <p:cNvSpPr txBox="1">
            <a:spLocks/>
          </p:cNvSpPr>
          <p:nvPr/>
        </p:nvSpPr>
        <p:spPr>
          <a:xfrm>
            <a:off x="786445" y="2881968"/>
            <a:ext cx="5030155" cy="1476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400" dirty="0">
                <a:solidFill>
                  <a:srgbClr val="0070C0"/>
                </a:solidFill>
                <a:latin typeface="Abadi" panose="020B0604020104020204" pitchFamily="34" charset="0"/>
              </a:rPr>
              <a:t>First successful ground landing </a:t>
            </a:r>
            <a:r>
              <a:rPr lang="en-US" sz="2400" dirty="0">
                <a:solidFill>
                  <a:schemeClr val="accent3">
                    <a:lumMod val="25000"/>
                  </a:schemeClr>
                </a:solidFill>
                <a:latin typeface="Abadi" panose="020B0604020104020204" pitchFamily="34" charset="0"/>
              </a:rPr>
              <a:t>was on </a:t>
            </a:r>
            <a:r>
              <a:rPr lang="en-US" sz="2400" dirty="0">
                <a:solidFill>
                  <a:srgbClr val="0070C0"/>
                </a:solidFill>
                <a:latin typeface="Abadi" panose="020B0604020104020204" pitchFamily="34" charset="0"/>
              </a:rPr>
              <a:t>22</a:t>
            </a:r>
            <a:r>
              <a:rPr lang="en-US" sz="2400" baseline="30000" dirty="0">
                <a:solidFill>
                  <a:srgbClr val="0070C0"/>
                </a:solidFill>
                <a:latin typeface="Abadi" panose="020B0604020104020204" pitchFamily="34" charset="0"/>
              </a:rPr>
              <a:t>nd</a:t>
            </a:r>
            <a:r>
              <a:rPr lang="en-US" sz="2400" dirty="0">
                <a:solidFill>
                  <a:schemeClr val="accent3">
                    <a:lumMod val="25000"/>
                  </a:schemeClr>
                </a:solidFill>
                <a:latin typeface="Abadi" panose="020B0604020104020204" pitchFamily="34" charset="0"/>
              </a:rPr>
              <a:t> </a:t>
            </a:r>
            <a:r>
              <a:rPr lang="en-US" sz="2400" dirty="0">
                <a:solidFill>
                  <a:srgbClr val="0070C0"/>
                </a:solidFill>
                <a:latin typeface="Abadi" panose="020B0604020104020204" pitchFamily="34" charset="0"/>
              </a:rPr>
              <a:t>December 2015.</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6DD5118-5124-4BD2-B44B-790A5CCBDC51}"/>
              </a:ext>
            </a:extLst>
          </p:cNvPr>
          <p:cNvPicPr>
            <a:picLocks noChangeAspect="1"/>
          </p:cNvPicPr>
          <p:nvPr/>
        </p:nvPicPr>
        <p:blipFill>
          <a:blip r:embed="rId3"/>
          <a:stretch>
            <a:fillRect/>
          </a:stretch>
        </p:blipFill>
        <p:spPr>
          <a:xfrm>
            <a:off x="770011" y="1890526"/>
            <a:ext cx="2697542" cy="3700760"/>
          </a:xfrm>
          <a:prstGeom prst="rect">
            <a:avLst/>
          </a:prstGeom>
        </p:spPr>
      </p:pic>
      <p:sp>
        <p:nvSpPr>
          <p:cNvPr id="7" name="Content Placeholder 4">
            <a:extLst>
              <a:ext uri="{FF2B5EF4-FFF2-40B4-BE49-F238E27FC236}">
                <a16:creationId xmlns:a16="http://schemas.microsoft.com/office/drawing/2014/main" id="{007FB366-6A5A-4C5D-B33C-DCF21811425E}"/>
              </a:ext>
            </a:extLst>
          </p:cNvPr>
          <p:cNvSpPr txBox="1">
            <a:spLocks/>
          </p:cNvSpPr>
          <p:nvPr/>
        </p:nvSpPr>
        <p:spPr>
          <a:xfrm>
            <a:off x="4675694" y="2373719"/>
            <a:ext cx="6043106" cy="227448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400" dirty="0">
                <a:solidFill>
                  <a:srgbClr val="0070C0"/>
                </a:solidFill>
                <a:latin typeface="Abadi" panose="020B0604020104020204" pitchFamily="34" charset="0"/>
              </a:rPr>
              <a:t>Successful drone ship </a:t>
            </a:r>
            <a:r>
              <a:rPr lang="en-US" sz="2400" dirty="0">
                <a:solidFill>
                  <a:schemeClr val="accent3">
                    <a:lumMod val="25000"/>
                  </a:schemeClr>
                </a:solidFill>
                <a:latin typeface="Abadi" panose="020B0604020104020204" pitchFamily="34" charset="0"/>
              </a:rPr>
              <a:t>landing with </a:t>
            </a:r>
            <a:r>
              <a:rPr lang="en-US" sz="2400" dirty="0">
                <a:solidFill>
                  <a:srgbClr val="0070C0"/>
                </a:solidFill>
                <a:latin typeface="Abadi" panose="020B0604020104020204" pitchFamily="34" charset="0"/>
              </a:rPr>
              <a:t>payload &gt; 4000 and &lt; 6000 </a:t>
            </a:r>
            <a:r>
              <a:rPr lang="en-US" sz="2400" dirty="0">
                <a:solidFill>
                  <a:schemeClr val="accent3">
                    <a:lumMod val="25000"/>
                  </a:schemeClr>
                </a:solidFill>
                <a:latin typeface="Abadi" panose="020B0604020104020204" pitchFamily="34" charset="0"/>
              </a:rPr>
              <a:t>are</a:t>
            </a:r>
          </a:p>
          <a:p>
            <a:pPr marL="0" indent="0" algn="ctr">
              <a:lnSpc>
                <a:spcPct val="100000"/>
              </a:lnSpc>
              <a:spcBef>
                <a:spcPts val="1400"/>
              </a:spcBef>
              <a:buFont typeface="Arial" panose="020B0604020202020204" pitchFamily="34" charset="0"/>
              <a:buNone/>
            </a:pPr>
            <a:r>
              <a:rPr lang="en-US" sz="2400" dirty="0">
                <a:solidFill>
                  <a:srgbClr val="C00000"/>
                </a:solidFill>
                <a:latin typeface="Abadi" panose="020B0604020104020204" pitchFamily="34" charset="0"/>
              </a:rPr>
              <a:t>F9 FT B1021.2, F9 FT B1031.2, F9 FT B1022, F9 FT B1026.</a:t>
            </a:r>
          </a:p>
          <a:p>
            <a:pPr marL="0" indent="0" algn="ctr">
              <a:lnSpc>
                <a:spcPct val="100000"/>
              </a:lnSpc>
              <a:spcBef>
                <a:spcPts val="1400"/>
              </a:spcBef>
              <a:buFont typeface="Arial" panose="020B0604020202020204" pitchFamily="34" charset="0"/>
              <a:buNone/>
            </a:pP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6914"/>
            <a:ext cx="10326708" cy="530678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Collection : API and Web Scraping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Wrangling</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Exploratory Data Analysis : SQL and Data Viz</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Interactive Visualization : Folium</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Machine Learning Model Prediction</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EDA result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Data Visualization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 Predictive Modeling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F3793536-E9FF-432B-9B72-0956D8D79DB2}"/>
              </a:ext>
            </a:extLst>
          </p:cNvPr>
          <p:cNvPicPr>
            <a:picLocks noChangeAspect="1"/>
          </p:cNvPicPr>
          <p:nvPr/>
        </p:nvPicPr>
        <p:blipFill>
          <a:blip r:embed="rId3"/>
          <a:stretch>
            <a:fillRect/>
          </a:stretch>
        </p:blipFill>
        <p:spPr>
          <a:xfrm>
            <a:off x="3735341" y="1924615"/>
            <a:ext cx="4584939" cy="2151153"/>
          </a:xfrm>
          <a:prstGeom prst="rect">
            <a:avLst/>
          </a:prstGeom>
        </p:spPr>
      </p:pic>
      <p:sp>
        <p:nvSpPr>
          <p:cNvPr id="7" name="Content Placeholder 4">
            <a:extLst>
              <a:ext uri="{FF2B5EF4-FFF2-40B4-BE49-F238E27FC236}">
                <a16:creationId xmlns:a16="http://schemas.microsoft.com/office/drawing/2014/main" id="{E463D90A-93B6-4E14-8B17-4D31490D68D1}"/>
              </a:ext>
            </a:extLst>
          </p:cNvPr>
          <p:cNvSpPr txBox="1">
            <a:spLocks/>
          </p:cNvSpPr>
          <p:nvPr/>
        </p:nvSpPr>
        <p:spPr>
          <a:xfrm>
            <a:off x="1879600" y="4753299"/>
            <a:ext cx="8915400" cy="1476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400" dirty="0">
                <a:latin typeface="Abadi" panose="020B0604020104020204" pitchFamily="34" charset="0"/>
              </a:rPr>
              <a:t>Total </a:t>
            </a:r>
            <a:r>
              <a:rPr lang="en-US" sz="2400" dirty="0">
                <a:solidFill>
                  <a:srgbClr val="0070C0"/>
                </a:solidFill>
                <a:latin typeface="Abadi" panose="020B0604020104020204" pitchFamily="34" charset="0"/>
              </a:rPr>
              <a:t>successful</a:t>
            </a:r>
            <a:r>
              <a:rPr lang="en-US" sz="2400" dirty="0">
                <a:latin typeface="Abadi" panose="020B0604020104020204" pitchFamily="34" charset="0"/>
              </a:rPr>
              <a:t> missions are </a:t>
            </a:r>
            <a:r>
              <a:rPr lang="en-US" sz="2400" dirty="0">
                <a:solidFill>
                  <a:srgbClr val="0070C0"/>
                </a:solidFill>
                <a:latin typeface="Abadi" panose="020B0604020104020204" pitchFamily="34" charset="0"/>
              </a:rPr>
              <a:t>100</a:t>
            </a:r>
            <a:r>
              <a:rPr lang="en-US" sz="2400" dirty="0">
                <a:latin typeface="Abadi" panose="020B0604020104020204" pitchFamily="34" charset="0"/>
              </a:rPr>
              <a:t>, and total </a:t>
            </a:r>
            <a:r>
              <a:rPr lang="en-US" sz="2400" dirty="0">
                <a:solidFill>
                  <a:srgbClr val="C00000"/>
                </a:solidFill>
                <a:latin typeface="Abadi" panose="020B0604020104020204" pitchFamily="34" charset="0"/>
              </a:rPr>
              <a:t>failure</a:t>
            </a:r>
            <a:r>
              <a:rPr lang="en-US" sz="2400" dirty="0">
                <a:latin typeface="Abadi" panose="020B0604020104020204" pitchFamily="34" charset="0"/>
              </a:rPr>
              <a:t> mission is </a:t>
            </a:r>
            <a:r>
              <a:rPr lang="en-US" sz="2400" dirty="0">
                <a:solidFill>
                  <a:srgbClr val="C00000"/>
                </a:solidFill>
                <a:latin typeface="Abadi" panose="020B0604020104020204" pitchFamily="34" charset="0"/>
              </a:rPr>
              <a:t>1.</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99415" y="2779663"/>
            <a:ext cx="4286698" cy="1553946"/>
          </a:xfrm>
          <a:prstGeom prst="rect">
            <a:avLst/>
          </a:prstGeom>
        </p:spPr>
        <p:txBody>
          <a:bodyPr>
            <a:normAutofit/>
          </a:bodyPr>
          <a:lstStyle/>
          <a:p>
            <a:pPr marL="0" indent="0" algn="ctr">
              <a:lnSpc>
                <a:spcPct val="100000"/>
              </a:lnSpc>
              <a:spcBef>
                <a:spcPts val="1400"/>
              </a:spcBef>
              <a:buNone/>
            </a:pPr>
            <a:r>
              <a:rPr lang="en-US" sz="2200" dirty="0">
                <a:solidFill>
                  <a:schemeClr val="accent3">
                    <a:lumMod val="25000"/>
                  </a:schemeClr>
                </a:solidFill>
                <a:latin typeface="Abadi" panose="020B0604020104020204" pitchFamily="34" charset="0"/>
              </a:rPr>
              <a:t>Total </a:t>
            </a:r>
            <a:r>
              <a:rPr lang="en-US" sz="2200" dirty="0">
                <a:solidFill>
                  <a:srgbClr val="0070C0"/>
                </a:solidFill>
                <a:latin typeface="Abadi" panose="020B0604020104020204" pitchFamily="34" charset="0"/>
              </a:rPr>
              <a:t>boosters that carried maximum payload</a:t>
            </a:r>
            <a:r>
              <a:rPr lang="en-US" sz="2200" dirty="0">
                <a:solidFill>
                  <a:schemeClr val="accent3">
                    <a:lumMod val="25000"/>
                  </a:schemeClr>
                </a:solidFill>
                <a:latin typeface="Abadi" panose="020B0604020104020204" pitchFamily="34" charset="0"/>
              </a:rPr>
              <a:t> is </a:t>
            </a:r>
            <a:r>
              <a:rPr lang="en-US" sz="2200" dirty="0">
                <a:solidFill>
                  <a:srgbClr val="0070C0"/>
                </a:solidFill>
                <a:latin typeface="Abadi" panose="020B0604020104020204" pitchFamily="34" charset="0"/>
              </a:rPr>
              <a:t>11.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D3BD3DF-E989-4346-A443-A5E3A6BF878F}"/>
              </a:ext>
            </a:extLst>
          </p:cNvPr>
          <p:cNvPicPr>
            <a:picLocks noChangeAspect="1"/>
          </p:cNvPicPr>
          <p:nvPr/>
        </p:nvPicPr>
        <p:blipFill>
          <a:blip r:embed="rId3"/>
          <a:stretch>
            <a:fillRect/>
          </a:stretch>
        </p:blipFill>
        <p:spPr>
          <a:xfrm>
            <a:off x="7944299" y="1708528"/>
            <a:ext cx="1540946" cy="369621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69360" y="3977245"/>
            <a:ext cx="9530440" cy="828117"/>
          </a:xfrm>
          <a:prstGeom prst="rect">
            <a:avLst/>
          </a:prstGeom>
        </p:spPr>
        <p:txBody>
          <a:bodyPr lIns="91440" tIns="45720" rIns="91440" bIns="45720" anchor="t">
            <a:normAutofit/>
          </a:bodyPr>
          <a:lstStyle/>
          <a:p>
            <a:pPr marL="0" indent="0" algn="ctr">
              <a:lnSpc>
                <a:spcPct val="100000"/>
              </a:lnSpc>
              <a:spcBef>
                <a:spcPts val="1400"/>
              </a:spcBef>
              <a:buNone/>
            </a:pPr>
            <a:r>
              <a:rPr lang="en-US" dirty="0">
                <a:solidFill>
                  <a:schemeClr val="accent3">
                    <a:lumMod val="25000"/>
                  </a:schemeClr>
                </a:solidFill>
                <a:latin typeface="Abadi"/>
              </a:rPr>
              <a:t>List of </a:t>
            </a:r>
            <a:r>
              <a:rPr lang="en-US" dirty="0">
                <a:solidFill>
                  <a:srgbClr val="C00000"/>
                </a:solidFill>
                <a:latin typeface="Abadi"/>
              </a:rPr>
              <a:t>failed landing in drone ship </a:t>
            </a:r>
            <a:r>
              <a:rPr lang="en-US" dirty="0">
                <a:solidFill>
                  <a:schemeClr val="accent3">
                    <a:lumMod val="25000"/>
                  </a:schemeClr>
                </a:solidFill>
                <a:latin typeface="Abadi"/>
              </a:rPr>
              <a:t>in </a:t>
            </a:r>
            <a:r>
              <a:rPr lang="en-US" dirty="0">
                <a:solidFill>
                  <a:srgbClr val="C00000"/>
                </a:solidFill>
                <a:latin typeface="Abadi"/>
              </a:rPr>
              <a:t>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DF32D50-D9E5-42E4-BB0B-1493E3B72D4D}"/>
              </a:ext>
            </a:extLst>
          </p:cNvPr>
          <p:cNvPicPr>
            <a:picLocks noChangeAspect="1"/>
          </p:cNvPicPr>
          <p:nvPr/>
        </p:nvPicPr>
        <p:blipFill>
          <a:blip r:embed="rId3"/>
          <a:stretch>
            <a:fillRect/>
          </a:stretch>
        </p:blipFill>
        <p:spPr>
          <a:xfrm>
            <a:off x="3663080" y="1387880"/>
            <a:ext cx="4865839" cy="225071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65800" y="2945447"/>
            <a:ext cx="5118254" cy="967104"/>
          </a:xfrm>
          <a:prstGeom prst="rect">
            <a:avLst/>
          </a:prstGeom>
        </p:spPr>
        <p:txBody>
          <a:bodyPr lIns="91440" tIns="45720" rIns="91440" bIns="45720" anchor="t"/>
          <a:lstStyle/>
          <a:p>
            <a:pPr marL="0" indent="0" algn="ctr">
              <a:lnSpc>
                <a:spcPct val="100000"/>
              </a:lnSpc>
              <a:spcBef>
                <a:spcPts val="1400"/>
              </a:spcBef>
              <a:buNone/>
            </a:pPr>
            <a:r>
              <a:rPr lang="en-US" sz="2200" dirty="0">
                <a:solidFill>
                  <a:srgbClr val="0070C0"/>
                </a:solidFill>
                <a:latin typeface="Abadi"/>
              </a:rPr>
              <a:t>Landing outcome </a:t>
            </a:r>
            <a:r>
              <a:rPr lang="en-US" sz="2200" dirty="0">
                <a:solidFill>
                  <a:schemeClr val="accent3">
                    <a:lumMod val="25000"/>
                  </a:schemeClr>
                </a:solidFill>
                <a:latin typeface="Abadi"/>
              </a:rPr>
              <a:t>between </a:t>
            </a:r>
            <a:r>
              <a:rPr lang="en-US" sz="2200" dirty="0">
                <a:solidFill>
                  <a:srgbClr val="0070C0"/>
                </a:solidFill>
                <a:latin typeface="Abadi"/>
              </a:rPr>
              <a:t>2010-06-04 and 2017-03-20</a:t>
            </a:r>
            <a:r>
              <a:rPr lang="en-US" sz="2200" dirty="0">
                <a:solidFill>
                  <a:schemeClr val="accent3">
                    <a:lumMod val="25000"/>
                  </a:schemeClr>
                </a:solidFill>
                <a:latin typeface="Abadi"/>
              </a:rPr>
              <a:t>, </a:t>
            </a:r>
            <a:r>
              <a:rPr lang="en-US" sz="2200" dirty="0">
                <a:solidFill>
                  <a:srgbClr val="C00000"/>
                </a:solidFill>
                <a:latin typeface="Abadi"/>
              </a:rPr>
              <a:t>ranked.</a:t>
            </a:r>
            <a:endParaRPr lang="en-US" sz="2200" dirty="0">
              <a:solidFill>
                <a:srgbClr val="C00000"/>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F4BD1387-68B6-42FB-8A76-7E6520775411}"/>
              </a:ext>
            </a:extLst>
          </p:cNvPr>
          <p:cNvPicPr>
            <a:picLocks noChangeAspect="1"/>
          </p:cNvPicPr>
          <p:nvPr/>
        </p:nvPicPr>
        <p:blipFill>
          <a:blip r:embed="rId3"/>
          <a:stretch>
            <a:fillRect/>
          </a:stretch>
        </p:blipFill>
        <p:spPr>
          <a:xfrm>
            <a:off x="977746" y="1574320"/>
            <a:ext cx="3470044" cy="370935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26116" y="3068637"/>
            <a:ext cx="3059495" cy="1508126"/>
          </a:xfrm>
          <a:prstGeom prst="rect">
            <a:avLst/>
          </a:prstGeom>
        </p:spPr>
        <p:txBody>
          <a:bodyPr lIns="91440" tIns="45720" rIns="91440" bIns="45720" anchor="t">
            <a:normAutofit/>
          </a:bodyPr>
          <a:lstStyle/>
          <a:p>
            <a:pPr marL="0" indent="0" algn="ctr">
              <a:buNone/>
            </a:pPr>
            <a:r>
              <a:rPr lang="en-US" sz="2400" dirty="0">
                <a:latin typeface="Abadi" panose="020B0604020104020204" pitchFamily="34" charset="0"/>
              </a:rPr>
              <a:t>SpaceX launch sites are in </a:t>
            </a:r>
            <a:r>
              <a:rPr lang="en-US" sz="2400" dirty="0">
                <a:solidFill>
                  <a:srgbClr val="0070C0"/>
                </a:solidFill>
                <a:latin typeface="Abadi" panose="020B0604020104020204" pitchFamily="34" charset="0"/>
              </a:rPr>
              <a:t>California</a:t>
            </a:r>
            <a:r>
              <a:rPr lang="en-US" sz="2400" dirty="0">
                <a:latin typeface="Abadi" panose="020B0604020104020204" pitchFamily="34" charset="0"/>
              </a:rPr>
              <a:t> and </a:t>
            </a:r>
            <a:r>
              <a:rPr lang="en-US" sz="2400" dirty="0">
                <a:solidFill>
                  <a:srgbClr val="C00000"/>
                </a:solidFill>
                <a:latin typeface="Abadi" panose="020B0604020104020204" pitchFamily="34" charset="0"/>
              </a:rPr>
              <a:t>Florida</a:t>
            </a:r>
            <a:r>
              <a:rPr lang="en-US" sz="2400" dirty="0">
                <a:latin typeface="Abadi" panose="020B0604020104020204" pitchFamily="34" charset="0"/>
              </a:rPr>
              <a:t>, USA.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Map</a:t>
            </a:r>
          </a:p>
        </p:txBody>
      </p:sp>
      <p:pic>
        <p:nvPicPr>
          <p:cNvPr id="6" name="Picture 5">
            <a:extLst>
              <a:ext uri="{FF2B5EF4-FFF2-40B4-BE49-F238E27FC236}">
                <a16:creationId xmlns:a16="http://schemas.microsoft.com/office/drawing/2014/main" id="{C05E3B47-4F5C-46ED-BB1C-8F59EAB4B32C}"/>
              </a:ext>
            </a:extLst>
          </p:cNvPr>
          <p:cNvPicPr>
            <a:picLocks noChangeAspect="1"/>
          </p:cNvPicPr>
          <p:nvPr/>
        </p:nvPicPr>
        <p:blipFill>
          <a:blip r:embed="rId3"/>
          <a:stretch>
            <a:fillRect/>
          </a:stretch>
        </p:blipFill>
        <p:spPr>
          <a:xfrm>
            <a:off x="770010" y="1727201"/>
            <a:ext cx="7018483" cy="420052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8906" y="1318800"/>
            <a:ext cx="2133599" cy="549049"/>
          </a:xfrm>
          <a:prstGeom prst="rect">
            <a:avLst/>
          </a:prstGeom>
        </p:spPr>
        <p:txBody>
          <a:bodyPr lIns="91440" tIns="45720" rIns="91440" bIns="45720" anchor="t">
            <a:normAutofit/>
          </a:bodyPr>
          <a:lstStyle/>
          <a:p>
            <a:pPr marL="0" indent="0" algn="ctr">
              <a:lnSpc>
                <a:spcPct val="100000"/>
              </a:lnSpc>
              <a:spcBef>
                <a:spcPts val="1400"/>
              </a:spcBef>
              <a:buNone/>
            </a:pPr>
            <a:r>
              <a:rPr lang="en-US" b="1" dirty="0">
                <a:solidFill>
                  <a:srgbClr val="0070C0"/>
                </a:solidFill>
                <a:latin typeface="Abadi" panose="020B0604020104020204" pitchFamily="34" charset="0"/>
              </a:rPr>
              <a:t>California</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a:t>
            </a:r>
          </a:p>
        </p:txBody>
      </p:sp>
      <p:pic>
        <p:nvPicPr>
          <p:cNvPr id="4" name="Picture 3">
            <a:extLst>
              <a:ext uri="{FF2B5EF4-FFF2-40B4-BE49-F238E27FC236}">
                <a16:creationId xmlns:a16="http://schemas.microsoft.com/office/drawing/2014/main" id="{851322C3-B9B2-413F-B264-1CB75F5E6798}"/>
              </a:ext>
            </a:extLst>
          </p:cNvPr>
          <p:cNvPicPr>
            <a:picLocks noChangeAspect="1"/>
          </p:cNvPicPr>
          <p:nvPr/>
        </p:nvPicPr>
        <p:blipFill rotWithShape="1">
          <a:blip r:embed="rId3"/>
          <a:srcRect l="29929" t="23300" r="37699" b="26015"/>
          <a:stretch/>
        </p:blipFill>
        <p:spPr>
          <a:xfrm>
            <a:off x="1182622" y="1867849"/>
            <a:ext cx="3188947" cy="2979389"/>
          </a:xfrm>
          <a:prstGeom prst="rect">
            <a:avLst/>
          </a:prstGeom>
        </p:spPr>
      </p:pic>
      <p:sp>
        <p:nvSpPr>
          <p:cNvPr id="7" name="Content Placeholder 4">
            <a:extLst>
              <a:ext uri="{FF2B5EF4-FFF2-40B4-BE49-F238E27FC236}">
                <a16:creationId xmlns:a16="http://schemas.microsoft.com/office/drawing/2014/main" id="{D29BD3B2-A835-4440-ABDF-999F7D56A2AC}"/>
              </a:ext>
            </a:extLst>
          </p:cNvPr>
          <p:cNvSpPr txBox="1">
            <a:spLocks/>
          </p:cNvSpPr>
          <p:nvPr/>
        </p:nvSpPr>
        <p:spPr>
          <a:xfrm>
            <a:off x="700245" y="4990152"/>
            <a:ext cx="4029459" cy="100733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000" dirty="0">
                <a:latin typeface="Abadi" panose="020B0604020104020204" pitchFamily="34" charset="0"/>
              </a:rPr>
              <a:t>4 success, 6 failed, only in one location.</a:t>
            </a:r>
          </a:p>
        </p:txBody>
      </p:sp>
      <p:pic>
        <p:nvPicPr>
          <p:cNvPr id="9" name="Picture 8">
            <a:extLst>
              <a:ext uri="{FF2B5EF4-FFF2-40B4-BE49-F238E27FC236}">
                <a16:creationId xmlns:a16="http://schemas.microsoft.com/office/drawing/2014/main" id="{15F3B93A-F03F-4D45-9D94-A85D5A9A3DF5}"/>
              </a:ext>
            </a:extLst>
          </p:cNvPr>
          <p:cNvPicPr>
            <a:picLocks noChangeAspect="1"/>
          </p:cNvPicPr>
          <p:nvPr/>
        </p:nvPicPr>
        <p:blipFill>
          <a:blip r:embed="rId4"/>
          <a:stretch>
            <a:fillRect/>
          </a:stretch>
        </p:blipFill>
        <p:spPr>
          <a:xfrm>
            <a:off x="8527769" y="3326690"/>
            <a:ext cx="3346819" cy="1494440"/>
          </a:xfrm>
          <a:prstGeom prst="rect">
            <a:avLst/>
          </a:prstGeom>
        </p:spPr>
      </p:pic>
      <p:cxnSp>
        <p:nvCxnSpPr>
          <p:cNvPr id="11" name="Straight Connector 10">
            <a:extLst>
              <a:ext uri="{FF2B5EF4-FFF2-40B4-BE49-F238E27FC236}">
                <a16:creationId xmlns:a16="http://schemas.microsoft.com/office/drawing/2014/main" id="{FDCEFF38-7C52-49F3-BDD6-C56CB5E3B08F}"/>
              </a:ext>
            </a:extLst>
          </p:cNvPr>
          <p:cNvCxnSpPr/>
          <p:nvPr/>
        </p:nvCxnSpPr>
        <p:spPr>
          <a:xfrm>
            <a:off x="5212080" y="1639044"/>
            <a:ext cx="0" cy="4066812"/>
          </a:xfrm>
          <a:prstGeom prst="line">
            <a:avLst/>
          </a:prstGeom>
        </p:spPr>
        <p:style>
          <a:lnRef idx="1">
            <a:schemeClr val="accent1"/>
          </a:lnRef>
          <a:fillRef idx="0">
            <a:schemeClr val="accent1"/>
          </a:fillRef>
          <a:effectRef idx="0">
            <a:schemeClr val="accent1"/>
          </a:effectRef>
          <a:fontRef idx="minor">
            <a:schemeClr val="tx1"/>
          </a:fontRef>
        </p:style>
      </p:cxnSp>
      <p:sp>
        <p:nvSpPr>
          <p:cNvPr id="12" name="Content Placeholder 4">
            <a:extLst>
              <a:ext uri="{FF2B5EF4-FFF2-40B4-BE49-F238E27FC236}">
                <a16:creationId xmlns:a16="http://schemas.microsoft.com/office/drawing/2014/main" id="{38368DB6-884B-4955-8C7C-E6A3C60D72E5}"/>
              </a:ext>
            </a:extLst>
          </p:cNvPr>
          <p:cNvSpPr txBox="1">
            <a:spLocks/>
          </p:cNvSpPr>
          <p:nvPr/>
        </p:nvSpPr>
        <p:spPr>
          <a:xfrm>
            <a:off x="5212080" y="1364520"/>
            <a:ext cx="2133599" cy="54904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b="1" dirty="0">
                <a:solidFill>
                  <a:srgbClr val="C00000"/>
                </a:solidFill>
                <a:latin typeface="Abadi" panose="020B0604020104020204" pitchFamily="34" charset="0"/>
              </a:rPr>
              <a:t>Florida</a:t>
            </a:r>
          </a:p>
        </p:txBody>
      </p:sp>
      <p:pic>
        <p:nvPicPr>
          <p:cNvPr id="14" name="Picture 13">
            <a:extLst>
              <a:ext uri="{FF2B5EF4-FFF2-40B4-BE49-F238E27FC236}">
                <a16:creationId xmlns:a16="http://schemas.microsoft.com/office/drawing/2014/main" id="{9CC7B589-DA9A-4810-8166-34BA773B2577}"/>
              </a:ext>
            </a:extLst>
          </p:cNvPr>
          <p:cNvPicPr>
            <a:picLocks noChangeAspect="1"/>
          </p:cNvPicPr>
          <p:nvPr/>
        </p:nvPicPr>
        <p:blipFill>
          <a:blip r:embed="rId5"/>
          <a:stretch>
            <a:fillRect/>
          </a:stretch>
        </p:blipFill>
        <p:spPr>
          <a:xfrm>
            <a:off x="5739755" y="1806142"/>
            <a:ext cx="2707010" cy="3041096"/>
          </a:xfrm>
          <a:prstGeom prst="rect">
            <a:avLst/>
          </a:prstGeom>
        </p:spPr>
      </p:pic>
      <p:pic>
        <p:nvPicPr>
          <p:cNvPr id="16" name="Picture 15">
            <a:extLst>
              <a:ext uri="{FF2B5EF4-FFF2-40B4-BE49-F238E27FC236}">
                <a16:creationId xmlns:a16="http://schemas.microsoft.com/office/drawing/2014/main" id="{9789C5D4-78CE-4046-8CCD-97C9CF305B31}"/>
              </a:ext>
            </a:extLst>
          </p:cNvPr>
          <p:cNvPicPr>
            <a:picLocks noChangeAspect="1"/>
          </p:cNvPicPr>
          <p:nvPr/>
        </p:nvPicPr>
        <p:blipFill>
          <a:blip r:embed="rId6"/>
          <a:stretch>
            <a:fillRect/>
          </a:stretch>
        </p:blipFill>
        <p:spPr>
          <a:xfrm>
            <a:off x="10144163" y="1817955"/>
            <a:ext cx="1730429" cy="1383986"/>
          </a:xfrm>
          <a:prstGeom prst="rect">
            <a:avLst/>
          </a:prstGeom>
        </p:spPr>
      </p:pic>
      <p:pic>
        <p:nvPicPr>
          <p:cNvPr id="18" name="Picture 17">
            <a:extLst>
              <a:ext uri="{FF2B5EF4-FFF2-40B4-BE49-F238E27FC236}">
                <a16:creationId xmlns:a16="http://schemas.microsoft.com/office/drawing/2014/main" id="{D0EECBCB-C85C-416B-8D28-D6D9DA55FEEE}"/>
              </a:ext>
            </a:extLst>
          </p:cNvPr>
          <p:cNvPicPr>
            <a:picLocks noChangeAspect="1"/>
          </p:cNvPicPr>
          <p:nvPr/>
        </p:nvPicPr>
        <p:blipFill>
          <a:blip r:embed="rId7"/>
          <a:stretch>
            <a:fillRect/>
          </a:stretch>
        </p:blipFill>
        <p:spPr>
          <a:xfrm>
            <a:off x="8527770" y="1817955"/>
            <a:ext cx="1559298" cy="1383986"/>
          </a:xfrm>
          <a:prstGeom prst="rect">
            <a:avLst/>
          </a:prstGeom>
        </p:spPr>
      </p:pic>
      <p:sp>
        <p:nvSpPr>
          <p:cNvPr id="19" name="Content Placeholder 4">
            <a:extLst>
              <a:ext uri="{FF2B5EF4-FFF2-40B4-BE49-F238E27FC236}">
                <a16:creationId xmlns:a16="http://schemas.microsoft.com/office/drawing/2014/main" id="{F3835357-0146-4203-85A2-3379C4361734}"/>
              </a:ext>
            </a:extLst>
          </p:cNvPr>
          <p:cNvSpPr txBox="1">
            <a:spLocks/>
          </p:cNvSpPr>
          <p:nvPr/>
        </p:nvSpPr>
        <p:spPr>
          <a:xfrm>
            <a:off x="5447568" y="5040146"/>
            <a:ext cx="6427024" cy="100733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Font typeface="Arial" panose="020B0604020202020204" pitchFamily="34" charset="0"/>
              <a:buNone/>
            </a:pPr>
            <a:r>
              <a:rPr lang="en-US" sz="2000" dirty="0">
                <a:latin typeface="Abadi" panose="020B0604020104020204" pitchFamily="34" charset="0"/>
              </a:rPr>
              <a:t>Three different locations.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22672" y="1572454"/>
            <a:ext cx="3454709" cy="336858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Launch site </a:t>
            </a:r>
            <a:r>
              <a:rPr lang="en-US" sz="2200" dirty="0">
                <a:solidFill>
                  <a:srgbClr val="0070C0"/>
                </a:solidFill>
                <a:latin typeface="Abadi" panose="020B0604020104020204" pitchFamily="34" charset="0"/>
              </a:rPr>
              <a:t>far from closest railway station</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Launch site </a:t>
            </a:r>
            <a:r>
              <a:rPr lang="en-US" sz="2200" dirty="0">
                <a:solidFill>
                  <a:srgbClr val="0070C0"/>
                </a:solidFill>
                <a:latin typeface="Abadi" panose="020B0604020104020204" pitchFamily="34" charset="0"/>
              </a:rPr>
              <a:t>far from closest highway.</a:t>
            </a:r>
          </a:p>
          <a:p>
            <a:pPr>
              <a:lnSpc>
                <a:spcPct val="100000"/>
              </a:lnSpc>
              <a:spcBef>
                <a:spcPts val="1400"/>
              </a:spcBef>
            </a:pPr>
            <a:r>
              <a:rPr lang="en-US" sz="2200" dirty="0">
                <a:solidFill>
                  <a:schemeClr val="accent3">
                    <a:lumMod val="25000"/>
                  </a:schemeClr>
                </a:solidFill>
                <a:latin typeface="Abadi" panose="020B0604020104020204" pitchFamily="34" charset="0"/>
              </a:rPr>
              <a:t>Launch site </a:t>
            </a:r>
            <a:r>
              <a:rPr lang="en-US" sz="2200" dirty="0">
                <a:solidFill>
                  <a:srgbClr val="C00000"/>
                </a:solidFill>
                <a:latin typeface="Abadi" panose="020B0604020104020204" pitchFamily="34" charset="0"/>
              </a:rPr>
              <a:t>close to coastline.</a:t>
            </a:r>
          </a:p>
          <a:p>
            <a:pPr>
              <a:lnSpc>
                <a:spcPct val="100000"/>
              </a:lnSpc>
              <a:spcBef>
                <a:spcPts val="1400"/>
              </a:spcBef>
            </a:pPr>
            <a:r>
              <a:rPr lang="en-US" sz="2200" dirty="0">
                <a:solidFill>
                  <a:schemeClr val="accent3">
                    <a:lumMod val="25000"/>
                  </a:schemeClr>
                </a:solidFill>
                <a:latin typeface="Abadi" panose="020B0604020104020204" pitchFamily="34" charset="0"/>
              </a:rPr>
              <a:t>Launch site </a:t>
            </a:r>
            <a:r>
              <a:rPr lang="en-US" sz="2200" dirty="0">
                <a:solidFill>
                  <a:srgbClr val="0070C0"/>
                </a:solidFill>
                <a:latin typeface="Abadi" panose="020B0604020104020204" pitchFamily="34" charset="0"/>
              </a:rPr>
              <a:t>far from closest city.</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a:t>
            </a:r>
          </a:p>
        </p:txBody>
      </p:sp>
      <p:pic>
        <p:nvPicPr>
          <p:cNvPr id="4" name="Picture 3">
            <a:extLst>
              <a:ext uri="{FF2B5EF4-FFF2-40B4-BE49-F238E27FC236}">
                <a16:creationId xmlns:a16="http://schemas.microsoft.com/office/drawing/2014/main" id="{41B84FFB-71A7-492B-A18E-6E8CF45D4C10}"/>
              </a:ext>
            </a:extLst>
          </p:cNvPr>
          <p:cNvPicPr>
            <a:picLocks noChangeAspect="1"/>
          </p:cNvPicPr>
          <p:nvPr/>
        </p:nvPicPr>
        <p:blipFill>
          <a:blip r:embed="rId3"/>
          <a:stretch>
            <a:fillRect/>
          </a:stretch>
        </p:blipFill>
        <p:spPr>
          <a:xfrm>
            <a:off x="770012" y="4723493"/>
            <a:ext cx="3763188" cy="1124107"/>
          </a:xfrm>
          <a:prstGeom prst="rect">
            <a:avLst/>
          </a:prstGeom>
        </p:spPr>
      </p:pic>
      <p:pic>
        <p:nvPicPr>
          <p:cNvPr id="7" name="Picture 6">
            <a:extLst>
              <a:ext uri="{FF2B5EF4-FFF2-40B4-BE49-F238E27FC236}">
                <a16:creationId xmlns:a16="http://schemas.microsoft.com/office/drawing/2014/main" id="{7E64A412-1839-4078-AE78-AA458E4462AA}"/>
              </a:ext>
            </a:extLst>
          </p:cNvPr>
          <p:cNvPicPr>
            <a:picLocks noChangeAspect="1"/>
          </p:cNvPicPr>
          <p:nvPr/>
        </p:nvPicPr>
        <p:blipFill>
          <a:blip r:embed="rId4"/>
          <a:stretch>
            <a:fillRect/>
          </a:stretch>
        </p:blipFill>
        <p:spPr>
          <a:xfrm>
            <a:off x="770010" y="1572453"/>
            <a:ext cx="3763189" cy="2856811"/>
          </a:xfrm>
          <a:prstGeom prst="rect">
            <a:avLst/>
          </a:prstGeom>
        </p:spPr>
      </p:pic>
      <p:pic>
        <p:nvPicPr>
          <p:cNvPr id="10" name="Picture 9">
            <a:extLst>
              <a:ext uri="{FF2B5EF4-FFF2-40B4-BE49-F238E27FC236}">
                <a16:creationId xmlns:a16="http://schemas.microsoft.com/office/drawing/2014/main" id="{00DDAC3B-246C-46C5-88B9-48F1CBC75BBB}"/>
              </a:ext>
            </a:extLst>
          </p:cNvPr>
          <p:cNvPicPr>
            <a:picLocks noChangeAspect="1"/>
          </p:cNvPicPr>
          <p:nvPr/>
        </p:nvPicPr>
        <p:blipFill>
          <a:blip r:embed="rId5"/>
          <a:stretch>
            <a:fillRect/>
          </a:stretch>
        </p:blipFill>
        <p:spPr>
          <a:xfrm>
            <a:off x="5023788" y="5096793"/>
            <a:ext cx="4706007" cy="685896"/>
          </a:xfrm>
          <a:prstGeom prst="rect">
            <a:avLst/>
          </a:prstGeom>
        </p:spPr>
      </p:pic>
      <p:sp>
        <p:nvSpPr>
          <p:cNvPr id="11" name="Content Placeholder 4">
            <a:extLst>
              <a:ext uri="{FF2B5EF4-FFF2-40B4-BE49-F238E27FC236}">
                <a16:creationId xmlns:a16="http://schemas.microsoft.com/office/drawing/2014/main" id="{429D26DC-1CCE-43AA-8A60-B2649FEEA8CD}"/>
              </a:ext>
            </a:extLst>
          </p:cNvPr>
          <p:cNvSpPr txBox="1">
            <a:spLocks/>
          </p:cNvSpPr>
          <p:nvPr/>
        </p:nvSpPr>
        <p:spPr>
          <a:xfrm>
            <a:off x="714619" y="1551028"/>
            <a:ext cx="5233991"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i="1" dirty="0">
                <a:solidFill>
                  <a:schemeClr val="accent3">
                    <a:lumMod val="25000"/>
                  </a:schemeClr>
                </a:solidFill>
                <a:latin typeface="Abadi" panose="020B0604020104020204" pitchFamily="34" charset="0"/>
              </a:rPr>
              <a:t>Distance to closest highway</a:t>
            </a:r>
          </a:p>
        </p:txBody>
      </p:sp>
      <p:sp>
        <p:nvSpPr>
          <p:cNvPr id="12" name="Content Placeholder 4">
            <a:extLst>
              <a:ext uri="{FF2B5EF4-FFF2-40B4-BE49-F238E27FC236}">
                <a16:creationId xmlns:a16="http://schemas.microsoft.com/office/drawing/2014/main" id="{C5857B24-89C8-42CC-8420-47745E3E353A}"/>
              </a:ext>
            </a:extLst>
          </p:cNvPr>
          <p:cNvSpPr txBox="1">
            <a:spLocks/>
          </p:cNvSpPr>
          <p:nvPr/>
        </p:nvSpPr>
        <p:spPr>
          <a:xfrm>
            <a:off x="714618" y="5440023"/>
            <a:ext cx="5233991"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i="1" dirty="0">
                <a:solidFill>
                  <a:schemeClr val="accent3">
                    <a:lumMod val="25000"/>
                  </a:schemeClr>
                </a:solidFill>
                <a:latin typeface="Abadi" panose="020B0604020104020204" pitchFamily="34" charset="0"/>
              </a:rPr>
              <a:t>Distance to closest coastline</a:t>
            </a:r>
          </a:p>
        </p:txBody>
      </p:sp>
      <p:pic>
        <p:nvPicPr>
          <p:cNvPr id="13" name="Content Placeholder 3">
            <a:extLst>
              <a:ext uri="{FF2B5EF4-FFF2-40B4-BE49-F238E27FC236}">
                <a16:creationId xmlns:a16="http://schemas.microsoft.com/office/drawing/2014/main" id="{F872F221-7C4A-45A9-B255-4A0349FA082C}"/>
              </a:ext>
            </a:extLst>
          </p:cNvPr>
          <p:cNvPicPr>
            <a:picLocks noChangeAspect="1"/>
          </p:cNvPicPr>
          <p:nvPr/>
        </p:nvPicPr>
        <p:blipFill rotWithShape="1">
          <a:blip r:embed="rId6"/>
          <a:srcRect r="75147"/>
          <a:stretch/>
        </p:blipFill>
        <p:spPr>
          <a:xfrm>
            <a:off x="5023788" y="1572453"/>
            <a:ext cx="2508296" cy="3368582"/>
          </a:xfrm>
          <a:prstGeom prst="rect">
            <a:avLst/>
          </a:prstGeom>
        </p:spPr>
      </p:pic>
      <p:sp>
        <p:nvSpPr>
          <p:cNvPr id="14" name="Content Placeholder 4">
            <a:extLst>
              <a:ext uri="{FF2B5EF4-FFF2-40B4-BE49-F238E27FC236}">
                <a16:creationId xmlns:a16="http://schemas.microsoft.com/office/drawing/2014/main" id="{8F8F2E1A-EF92-48FB-998E-4567D1996C05}"/>
              </a:ext>
            </a:extLst>
          </p:cNvPr>
          <p:cNvSpPr txBox="1">
            <a:spLocks/>
          </p:cNvSpPr>
          <p:nvPr/>
        </p:nvSpPr>
        <p:spPr>
          <a:xfrm>
            <a:off x="5757526" y="5407167"/>
            <a:ext cx="5233991" cy="54905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b="1" i="1" dirty="0">
                <a:solidFill>
                  <a:schemeClr val="accent3">
                    <a:lumMod val="25000"/>
                  </a:schemeClr>
                </a:solidFill>
                <a:latin typeface="Abadi" panose="020B0604020104020204" pitchFamily="34" charset="0"/>
              </a:rPr>
              <a:t>Distance to closest city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273822" y="3599924"/>
            <a:ext cx="5927578" cy="798780"/>
          </a:xfrm>
          <a:prstGeom prst="rect">
            <a:avLst/>
          </a:prstGeom>
        </p:spPr>
        <p:txBody>
          <a:bodyPr lIns="91440" tIns="45720" rIns="91440" bIns="45720" anchor="t">
            <a:noAutofit/>
          </a:bodyPr>
          <a:lstStyle/>
          <a:p>
            <a:pPr marL="0" indent="0">
              <a:lnSpc>
                <a:spcPct val="100000"/>
              </a:lnSpc>
              <a:spcBef>
                <a:spcPts val="1400"/>
              </a:spcBef>
              <a:buNone/>
            </a:pPr>
            <a:r>
              <a:rPr lang="en-US" sz="2400" dirty="0">
                <a:solidFill>
                  <a:srgbClr val="0070C0"/>
                </a:solidFill>
                <a:latin typeface="Abadi"/>
              </a:rPr>
              <a:t>Most successful </a:t>
            </a:r>
            <a:r>
              <a:rPr lang="en-US" sz="2400" dirty="0">
                <a:solidFill>
                  <a:schemeClr val="accent3">
                    <a:lumMod val="25000"/>
                  </a:schemeClr>
                </a:solidFill>
                <a:latin typeface="Abadi"/>
              </a:rPr>
              <a:t>launch site is </a:t>
            </a:r>
            <a:r>
              <a:rPr lang="en-US" sz="2400" b="1" dirty="0">
                <a:solidFill>
                  <a:srgbClr val="0070C0"/>
                </a:solidFill>
                <a:latin typeface="Abadi"/>
              </a:rPr>
              <a:t>KSC LC-39A.</a:t>
            </a: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 on Each Launch Site</a:t>
            </a:r>
          </a:p>
        </p:txBody>
      </p:sp>
      <p:pic>
        <p:nvPicPr>
          <p:cNvPr id="6" name="Content Placeholder 3">
            <a:extLst>
              <a:ext uri="{FF2B5EF4-FFF2-40B4-BE49-F238E27FC236}">
                <a16:creationId xmlns:a16="http://schemas.microsoft.com/office/drawing/2014/main" id="{057FE7A8-E2D4-4145-A780-0FAE9CC7CA6C}"/>
              </a:ext>
            </a:extLst>
          </p:cNvPr>
          <p:cNvPicPr>
            <a:picLocks noChangeAspect="1"/>
          </p:cNvPicPr>
          <p:nvPr/>
        </p:nvPicPr>
        <p:blipFill rotWithShape="1">
          <a:blip r:embed="rId3"/>
          <a:srcRect l="14114" t="11042" r="48431"/>
          <a:stretch/>
        </p:blipFill>
        <p:spPr>
          <a:xfrm>
            <a:off x="770011" y="1434040"/>
            <a:ext cx="4003218" cy="4245192"/>
          </a:xfrm>
          <a:prstGeom prst="rect">
            <a:avLst/>
          </a:prstGeom>
        </p:spPr>
      </p:pic>
      <p:pic>
        <p:nvPicPr>
          <p:cNvPr id="7" name="Content Placeholder 3">
            <a:extLst>
              <a:ext uri="{FF2B5EF4-FFF2-40B4-BE49-F238E27FC236}">
                <a16:creationId xmlns:a16="http://schemas.microsoft.com/office/drawing/2014/main" id="{88AFECCD-97FB-4DE9-BF0F-23D34C31BE67}"/>
              </a:ext>
            </a:extLst>
          </p:cNvPr>
          <p:cNvPicPr>
            <a:picLocks noChangeAspect="1"/>
          </p:cNvPicPr>
          <p:nvPr/>
        </p:nvPicPr>
        <p:blipFill rotWithShape="1">
          <a:blip r:embed="rId3"/>
          <a:srcRect l="58318" t="20090" r="17442" b="50104"/>
          <a:stretch/>
        </p:blipFill>
        <p:spPr>
          <a:xfrm>
            <a:off x="4732410" y="1434040"/>
            <a:ext cx="2590801" cy="1422400"/>
          </a:xfrm>
          <a:prstGeom prst="rect">
            <a:avLst/>
          </a:prstGeom>
        </p:spPr>
      </p:pic>
      <mc:AlternateContent xmlns:mc="http://schemas.openxmlformats.org/markup-compatibility/2006">
        <mc:Choice xmlns:p14="http://schemas.microsoft.com/office/powerpoint/2010/main" Requires="p14">
          <p:contentPart p14:bwMode="auto" r:id="rId4">
            <p14:nvContentPartPr>
              <p14:cNvPr id="9" name="Ink 8">
                <a:extLst>
                  <a:ext uri="{FF2B5EF4-FFF2-40B4-BE49-F238E27FC236}">
                    <a16:creationId xmlns:a16="http://schemas.microsoft.com/office/drawing/2014/main" id="{07EC311C-3470-49B6-85E2-24F2A1E9F6D2}"/>
                  </a:ext>
                </a:extLst>
              </p14:cNvPr>
              <p14:cNvContentPartPr/>
              <p14:nvPr/>
            </p14:nvContentPartPr>
            <p14:xfrm>
              <a:off x="7823320" y="3835240"/>
              <a:ext cx="360" cy="360"/>
            </p14:xfrm>
          </p:contentPart>
        </mc:Choice>
        <mc:Fallback>
          <p:pic>
            <p:nvPicPr>
              <p:cNvPr id="9" name="Ink 8">
                <a:extLst>
                  <a:ext uri="{FF2B5EF4-FFF2-40B4-BE49-F238E27FC236}">
                    <a16:creationId xmlns:a16="http://schemas.microsoft.com/office/drawing/2014/main" id="{07EC311C-3470-49B6-85E2-24F2A1E9F6D2}"/>
                  </a:ext>
                </a:extLst>
              </p:cNvPr>
              <p:cNvPicPr/>
              <p:nvPr/>
            </p:nvPicPr>
            <p:blipFill>
              <a:blip r:embed="rId5"/>
              <a:stretch>
                <a:fillRect/>
              </a:stretch>
            </p:blipFill>
            <p:spPr>
              <a:xfrm>
                <a:off x="7805320" y="381724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9D18C693-AE12-43B6-9BFC-4247DE798A88}"/>
                  </a:ext>
                </a:extLst>
              </p14:cNvPr>
              <p14:cNvContentPartPr/>
              <p14:nvPr/>
            </p14:nvContentPartPr>
            <p14:xfrm>
              <a:off x="8305360" y="3835240"/>
              <a:ext cx="360" cy="360"/>
            </p14:xfrm>
          </p:contentPart>
        </mc:Choice>
        <mc:Fallback>
          <p:pic>
            <p:nvPicPr>
              <p:cNvPr id="10" name="Ink 9">
                <a:extLst>
                  <a:ext uri="{FF2B5EF4-FFF2-40B4-BE49-F238E27FC236}">
                    <a16:creationId xmlns:a16="http://schemas.microsoft.com/office/drawing/2014/main" id="{9D18C693-AE12-43B6-9BFC-4247DE798A88}"/>
                  </a:ext>
                </a:extLst>
              </p:cNvPr>
              <p:cNvPicPr/>
              <p:nvPr/>
            </p:nvPicPr>
            <p:blipFill>
              <a:blip r:embed="rId5"/>
              <a:stretch>
                <a:fillRect/>
              </a:stretch>
            </p:blipFill>
            <p:spPr>
              <a:xfrm>
                <a:off x="8287360" y="381724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1" name="Ink 10">
                <a:extLst>
                  <a:ext uri="{FF2B5EF4-FFF2-40B4-BE49-F238E27FC236}">
                    <a16:creationId xmlns:a16="http://schemas.microsoft.com/office/drawing/2014/main" id="{81E0468B-5A6B-4164-8D56-33F0FCE2ED7E}"/>
                  </a:ext>
                </a:extLst>
              </p14:cNvPr>
              <p14:cNvContentPartPr/>
              <p14:nvPr/>
            </p14:nvContentPartPr>
            <p14:xfrm>
              <a:off x="8305360" y="3835240"/>
              <a:ext cx="360" cy="360"/>
            </p14:xfrm>
          </p:contentPart>
        </mc:Choice>
        <mc:Fallback>
          <p:pic>
            <p:nvPicPr>
              <p:cNvPr id="11" name="Ink 10">
                <a:extLst>
                  <a:ext uri="{FF2B5EF4-FFF2-40B4-BE49-F238E27FC236}">
                    <a16:creationId xmlns:a16="http://schemas.microsoft.com/office/drawing/2014/main" id="{81E0468B-5A6B-4164-8D56-33F0FCE2ED7E}"/>
                  </a:ext>
                </a:extLst>
              </p:cNvPr>
              <p:cNvPicPr/>
              <p:nvPr/>
            </p:nvPicPr>
            <p:blipFill>
              <a:blip r:embed="rId5"/>
              <a:stretch>
                <a:fillRect/>
              </a:stretch>
            </p:blipFill>
            <p:spPr>
              <a:xfrm>
                <a:off x="8287360" y="381724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D1EED95E-D25C-4F4A-83F5-5336A3620956}"/>
                  </a:ext>
                </a:extLst>
              </p14:cNvPr>
              <p14:cNvContentPartPr/>
              <p14:nvPr/>
            </p14:nvContentPartPr>
            <p14:xfrm>
              <a:off x="8305360" y="3835240"/>
              <a:ext cx="360" cy="360"/>
            </p14:xfrm>
          </p:contentPart>
        </mc:Choice>
        <mc:Fallback>
          <p:pic>
            <p:nvPicPr>
              <p:cNvPr id="12" name="Ink 11">
                <a:extLst>
                  <a:ext uri="{FF2B5EF4-FFF2-40B4-BE49-F238E27FC236}">
                    <a16:creationId xmlns:a16="http://schemas.microsoft.com/office/drawing/2014/main" id="{D1EED95E-D25C-4F4A-83F5-5336A3620956}"/>
                  </a:ext>
                </a:extLst>
              </p:cNvPr>
              <p:cNvPicPr/>
              <p:nvPr/>
            </p:nvPicPr>
            <p:blipFill>
              <a:blip r:embed="rId5"/>
              <a:stretch>
                <a:fillRect/>
              </a:stretch>
            </p:blipFill>
            <p:spPr>
              <a:xfrm>
                <a:off x="8287360" y="381724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3" name="Ink 12">
                <a:extLst>
                  <a:ext uri="{FF2B5EF4-FFF2-40B4-BE49-F238E27FC236}">
                    <a16:creationId xmlns:a16="http://schemas.microsoft.com/office/drawing/2014/main" id="{BCCB8E32-B232-49FC-8A37-681962395D4D}"/>
                  </a:ext>
                </a:extLst>
              </p14:cNvPr>
              <p14:cNvContentPartPr/>
              <p14:nvPr/>
            </p14:nvContentPartPr>
            <p14:xfrm>
              <a:off x="9524320" y="3631480"/>
              <a:ext cx="360" cy="360"/>
            </p14:xfrm>
          </p:contentPart>
        </mc:Choice>
        <mc:Fallback>
          <p:pic>
            <p:nvPicPr>
              <p:cNvPr id="13" name="Ink 12">
                <a:extLst>
                  <a:ext uri="{FF2B5EF4-FFF2-40B4-BE49-F238E27FC236}">
                    <a16:creationId xmlns:a16="http://schemas.microsoft.com/office/drawing/2014/main" id="{BCCB8E32-B232-49FC-8A37-681962395D4D}"/>
                  </a:ext>
                </a:extLst>
              </p:cNvPr>
              <p:cNvPicPr/>
              <p:nvPr/>
            </p:nvPicPr>
            <p:blipFill>
              <a:blip r:embed="rId5"/>
              <a:stretch>
                <a:fillRect/>
              </a:stretch>
            </p:blipFill>
            <p:spPr>
              <a:xfrm>
                <a:off x="9506680" y="3613840"/>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6" name="Ink 15">
                <a:extLst>
                  <a:ext uri="{FF2B5EF4-FFF2-40B4-BE49-F238E27FC236}">
                    <a16:creationId xmlns:a16="http://schemas.microsoft.com/office/drawing/2014/main" id="{81A833B8-9EAC-4AC5-8743-38A0112566F3}"/>
                  </a:ext>
                </a:extLst>
              </p14:cNvPr>
              <p14:cNvContentPartPr/>
              <p14:nvPr/>
            </p14:nvContentPartPr>
            <p14:xfrm>
              <a:off x="6045280" y="-1524440"/>
              <a:ext cx="360" cy="360"/>
            </p14:xfrm>
          </p:contentPart>
        </mc:Choice>
        <mc:Fallback>
          <p:pic>
            <p:nvPicPr>
              <p:cNvPr id="16" name="Ink 15">
                <a:extLst>
                  <a:ext uri="{FF2B5EF4-FFF2-40B4-BE49-F238E27FC236}">
                    <a16:creationId xmlns:a16="http://schemas.microsoft.com/office/drawing/2014/main" id="{81A833B8-9EAC-4AC5-8743-38A0112566F3}"/>
                  </a:ext>
                </a:extLst>
              </p:cNvPr>
              <p:cNvPicPr/>
              <p:nvPr/>
            </p:nvPicPr>
            <p:blipFill>
              <a:blip r:embed="rId5"/>
              <a:stretch>
                <a:fillRect/>
              </a:stretch>
            </p:blipFill>
            <p:spPr>
              <a:xfrm>
                <a:off x="6027640" y="-1542440"/>
                <a:ext cx="36000" cy="36000"/>
              </a:xfrm>
              <a:prstGeom prst="rect">
                <a:avLst/>
              </a:prstGeom>
            </p:spPr>
          </p:pic>
        </mc:Fallback>
      </mc:AlternateContent>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36914"/>
            <a:ext cx="10399485" cy="49902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0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The goal of this project is to predict if the first stage of Falcon 9 will land successfully.</a:t>
            </a: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marL="457200" indent="-457200">
              <a:spcBef>
                <a:spcPts val="1400"/>
              </a:spcBef>
              <a:buFont typeface="+mj-lt"/>
              <a:buAutoNum type="arabicPeriod"/>
            </a:pPr>
            <a:r>
              <a:rPr lang="en-US" sz="2000" dirty="0">
                <a:solidFill>
                  <a:schemeClr val="accent3">
                    <a:lumMod val="25000"/>
                  </a:schemeClr>
                </a:solidFill>
                <a:latin typeface="Abadi" panose="020B0604020104020204" pitchFamily="34" charset="0"/>
              </a:rPr>
              <a:t>What factors affect the success of landing Falcon 9 in the first stage?</a:t>
            </a:r>
          </a:p>
          <a:p>
            <a:pPr marL="457200" indent="-457200">
              <a:spcBef>
                <a:spcPts val="1400"/>
              </a:spcBef>
              <a:buFont typeface="+mj-lt"/>
              <a:buAutoNum type="arabicPeriod"/>
            </a:pPr>
            <a:r>
              <a:rPr lang="en-US" sz="2000" dirty="0">
                <a:solidFill>
                  <a:schemeClr val="accent3">
                    <a:lumMod val="25000"/>
                  </a:schemeClr>
                </a:solidFill>
                <a:latin typeface="Abadi" panose="020B0604020104020204" pitchFamily="34" charset="0"/>
              </a:rPr>
              <a:t>The relationship between variables that affect the success rate of the first stage landing of Falcon 9.</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807018"/>
            <a:ext cx="3995810" cy="1499236"/>
          </a:xfrm>
          <a:prstGeom prst="rect">
            <a:avLst/>
          </a:prstGeom>
        </p:spPr>
        <p:txBody>
          <a:bodyPr lIns="91440" tIns="45720" rIns="91440" bIns="45720" anchor="t">
            <a:normAutofit/>
          </a:bodyPr>
          <a:lstStyle/>
          <a:p>
            <a:pPr marL="0" indent="0" algn="ctr">
              <a:buNone/>
            </a:pPr>
            <a:r>
              <a:rPr lang="en-US" b="1" dirty="0">
                <a:latin typeface="Abadi" panose="020B0604020104020204" pitchFamily="34" charset="0"/>
              </a:rPr>
              <a:t>KSC LC-39A </a:t>
            </a:r>
            <a:r>
              <a:rPr lang="en-US" dirty="0">
                <a:latin typeface="Abadi" panose="020B0604020104020204" pitchFamily="34" charset="0"/>
              </a:rPr>
              <a:t>has </a:t>
            </a:r>
            <a:r>
              <a:rPr lang="en-US" dirty="0">
                <a:solidFill>
                  <a:srgbClr val="0070C0"/>
                </a:solidFill>
                <a:latin typeface="Abadi" panose="020B0604020104020204" pitchFamily="34" charset="0"/>
              </a:rPr>
              <a:t>success rate 76.9%</a:t>
            </a:r>
            <a:r>
              <a:rPr lang="en-US" dirty="0">
                <a:latin typeface="Abadi" panose="020B0604020104020204" pitchFamily="34" charset="0"/>
              </a:rPr>
              <a:t> and </a:t>
            </a:r>
            <a:r>
              <a:rPr lang="en-US" dirty="0">
                <a:solidFill>
                  <a:srgbClr val="C00000"/>
                </a:solidFill>
                <a:latin typeface="Abadi" panose="020B0604020104020204" pitchFamily="34" charset="0"/>
              </a:rPr>
              <a:t>failure rate 29.1%.</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 (KSC LC-39A)</a:t>
            </a:r>
          </a:p>
        </p:txBody>
      </p:sp>
      <p:pic>
        <p:nvPicPr>
          <p:cNvPr id="6" name="Content Placeholder 3">
            <a:extLst>
              <a:ext uri="{FF2B5EF4-FFF2-40B4-BE49-F238E27FC236}">
                <a16:creationId xmlns:a16="http://schemas.microsoft.com/office/drawing/2014/main" id="{02D8259B-C3A4-4C4E-8339-3607B60FC2AA}"/>
              </a:ext>
            </a:extLst>
          </p:cNvPr>
          <p:cNvPicPr>
            <a:picLocks noChangeAspect="1"/>
          </p:cNvPicPr>
          <p:nvPr/>
        </p:nvPicPr>
        <p:blipFill rotWithShape="1">
          <a:blip r:embed="rId3"/>
          <a:srcRect l="22629" t="4048" b="10156"/>
          <a:stretch/>
        </p:blipFill>
        <p:spPr>
          <a:xfrm>
            <a:off x="5257800" y="1651636"/>
            <a:ext cx="6027810" cy="38100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048338"/>
            <a:ext cx="10414662" cy="635262"/>
          </a:xfrm>
          <a:prstGeom prst="rect">
            <a:avLst/>
          </a:prstGeom>
        </p:spPr>
        <p:txBody>
          <a:bodyPr lIns="91440" tIns="45720" rIns="91440" bIns="45720" anchor="t">
            <a:normAutofit/>
          </a:bodyPr>
          <a:lstStyle/>
          <a:p>
            <a:pPr marL="0" indent="0" algn="ctr">
              <a:lnSpc>
                <a:spcPct val="100000"/>
              </a:lnSpc>
              <a:spcBef>
                <a:spcPts val="1400"/>
              </a:spcBef>
              <a:buNone/>
            </a:pPr>
            <a:r>
              <a:rPr lang="en-US" sz="2200" dirty="0">
                <a:solidFill>
                  <a:srgbClr val="0070C0"/>
                </a:solidFill>
                <a:latin typeface="Abadi" panose="020B0604020104020204" pitchFamily="34" charset="0"/>
              </a:rPr>
              <a:t>Lower payload have higher success rate </a:t>
            </a:r>
            <a:r>
              <a:rPr lang="en-US" sz="2200" dirty="0">
                <a:solidFill>
                  <a:schemeClr val="accent3">
                    <a:lumMod val="25000"/>
                  </a:schemeClr>
                </a:solidFill>
                <a:latin typeface="Abadi" panose="020B0604020104020204" pitchFamily="34" charset="0"/>
              </a:rPr>
              <a:t>than </a:t>
            </a:r>
            <a:r>
              <a:rPr lang="en-US" sz="2200" dirty="0">
                <a:solidFill>
                  <a:srgbClr val="C00000"/>
                </a:solidFill>
                <a:latin typeface="Abadi" panose="020B0604020104020204" pitchFamily="34" charset="0"/>
              </a:rPr>
              <a:t>heavy payload.</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Outcome (with payload range slider)</a:t>
            </a:r>
          </a:p>
        </p:txBody>
      </p:sp>
      <p:pic>
        <p:nvPicPr>
          <p:cNvPr id="7" name="Content Placeholder 3" descr="Graphical user interface, application&#10;&#10;Description automatically generated">
            <a:extLst>
              <a:ext uri="{FF2B5EF4-FFF2-40B4-BE49-F238E27FC236}">
                <a16:creationId xmlns:a16="http://schemas.microsoft.com/office/drawing/2014/main" id="{69E995BA-A85E-4AF5-8342-FE778FCCDE6B}"/>
              </a:ext>
            </a:extLst>
          </p:cNvPr>
          <p:cNvPicPr>
            <a:picLocks noChangeAspect="1"/>
          </p:cNvPicPr>
          <p:nvPr/>
        </p:nvPicPr>
        <p:blipFill rotWithShape="1">
          <a:blip r:embed="rId3"/>
          <a:srcRect t="8813" b="18724"/>
          <a:stretch/>
        </p:blipFill>
        <p:spPr>
          <a:xfrm>
            <a:off x="838199" y="1943099"/>
            <a:ext cx="10515599" cy="2743201"/>
          </a:xfrm>
          <a:prstGeom prst="rect">
            <a:avLst/>
          </a:prstGeom>
        </p:spPr>
      </p:pic>
      <p:sp>
        <p:nvSpPr>
          <p:cNvPr id="8" name="Content Placeholder 4">
            <a:extLst>
              <a:ext uri="{FF2B5EF4-FFF2-40B4-BE49-F238E27FC236}">
                <a16:creationId xmlns:a16="http://schemas.microsoft.com/office/drawing/2014/main" id="{341D58EB-52C1-4896-93A3-34D25F3C18CD}"/>
              </a:ext>
            </a:extLst>
          </p:cNvPr>
          <p:cNvSpPr txBox="1">
            <a:spLocks/>
          </p:cNvSpPr>
          <p:nvPr/>
        </p:nvSpPr>
        <p:spPr>
          <a:xfrm>
            <a:off x="820480" y="1492031"/>
            <a:ext cx="4959834" cy="40163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0070C0"/>
                </a:solidFill>
                <a:latin typeface="Abadi" panose="020B0604020104020204" pitchFamily="34" charset="0"/>
              </a:rPr>
              <a:t>Light Load ( &lt;= 4000 )</a:t>
            </a:r>
          </a:p>
        </p:txBody>
      </p:sp>
      <p:sp>
        <p:nvSpPr>
          <p:cNvPr id="9" name="Content Placeholder 4">
            <a:extLst>
              <a:ext uri="{FF2B5EF4-FFF2-40B4-BE49-F238E27FC236}">
                <a16:creationId xmlns:a16="http://schemas.microsoft.com/office/drawing/2014/main" id="{D82CA079-0CD2-422A-8B6E-413D1876F9F0}"/>
              </a:ext>
            </a:extLst>
          </p:cNvPr>
          <p:cNvSpPr txBox="1">
            <a:spLocks/>
          </p:cNvSpPr>
          <p:nvPr/>
        </p:nvSpPr>
        <p:spPr>
          <a:xfrm>
            <a:off x="6325777" y="1492031"/>
            <a:ext cx="4959834" cy="401638"/>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rgbClr val="C00000"/>
                </a:solidFill>
                <a:latin typeface="Abadi" panose="020B0604020104020204" pitchFamily="34" charset="0"/>
              </a:rPr>
              <a:t>Heavy Load ( 4000 - 10000 )</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25328" y="3200400"/>
            <a:ext cx="4289728" cy="1477962"/>
          </a:xfrm>
          <a:prstGeom prst="rect">
            <a:avLst/>
          </a:prstGeom>
        </p:spPr>
        <p:txBody>
          <a:bodyPr vert="horz" lIns="91440" tIns="45720" rIns="91440" bIns="45720" rtlCol="0" anchor="t">
            <a:normAutofit/>
          </a:bodyPr>
          <a:lstStyle/>
          <a:p>
            <a:pPr marL="0" indent="0" algn="ctr">
              <a:lnSpc>
                <a:spcPct val="100000"/>
              </a:lnSpc>
              <a:spcBef>
                <a:spcPts val="1400"/>
              </a:spcBef>
              <a:buNone/>
            </a:pPr>
            <a:r>
              <a:rPr lang="en-US" sz="2400" dirty="0">
                <a:solidFill>
                  <a:schemeClr val="accent3">
                    <a:lumMod val="25000"/>
                  </a:schemeClr>
                </a:solidFill>
                <a:latin typeface="Abadi" panose="020B0604020104020204" pitchFamily="34" charset="0"/>
              </a:rPr>
              <a:t>The </a:t>
            </a:r>
            <a:r>
              <a:rPr lang="en-US" sz="2400" dirty="0">
                <a:solidFill>
                  <a:srgbClr val="0070C0"/>
                </a:solidFill>
                <a:latin typeface="Abadi" panose="020B0604020104020204" pitchFamily="34" charset="0"/>
              </a:rPr>
              <a:t>highest classification accuracy </a:t>
            </a:r>
            <a:r>
              <a:rPr lang="en-US" sz="2400" dirty="0">
                <a:solidFill>
                  <a:schemeClr val="accent3">
                    <a:lumMod val="25000"/>
                  </a:schemeClr>
                </a:solidFill>
                <a:latin typeface="Abadi" panose="020B0604020104020204" pitchFamily="34" charset="0"/>
              </a:rPr>
              <a:t>is the model with </a:t>
            </a:r>
            <a:r>
              <a:rPr lang="en-US" sz="2400" b="1" dirty="0">
                <a:solidFill>
                  <a:srgbClr val="0070C0"/>
                </a:solidFill>
                <a:latin typeface="Abadi" panose="020B0604020104020204" pitchFamily="34" charset="0"/>
              </a:rPr>
              <a:t>Decision Tree.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Chart 5">
            <a:extLst>
              <a:ext uri="{FF2B5EF4-FFF2-40B4-BE49-F238E27FC236}">
                <a16:creationId xmlns:a16="http://schemas.microsoft.com/office/drawing/2014/main" id="{73B526CC-0466-4479-8701-DC255A94DF9A}"/>
              </a:ext>
            </a:extLst>
          </p:cNvPr>
          <p:cNvGraphicFramePr>
            <a:graphicFrameLocks/>
          </p:cNvGraphicFramePr>
          <p:nvPr>
            <p:extLst>
              <p:ext uri="{D42A27DB-BD31-4B8C-83A1-F6EECF244321}">
                <p14:modId xmlns:p14="http://schemas.microsoft.com/office/powerpoint/2010/main" val="429712243"/>
              </p:ext>
            </p:extLst>
          </p:nvPr>
        </p:nvGraphicFramePr>
        <p:xfrm>
          <a:off x="734028" y="2070793"/>
          <a:ext cx="6591300" cy="39547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858971"/>
            <a:ext cx="4912332" cy="1567543"/>
          </a:xfrm>
          <a:prstGeom prst="rect">
            <a:avLst/>
          </a:prstGeom>
        </p:spPr>
        <p:txBody>
          <a:bodyPr>
            <a:normAutofit/>
          </a:bodyPr>
          <a:lstStyle/>
          <a:p>
            <a:pPr marL="0" indent="0" algn="ctr">
              <a:lnSpc>
                <a:spcPct val="100000"/>
              </a:lnSpc>
              <a:spcBef>
                <a:spcPts val="1400"/>
              </a:spcBef>
              <a:buNone/>
            </a:pPr>
            <a:r>
              <a:rPr lang="en-US" sz="2400" dirty="0">
                <a:solidFill>
                  <a:schemeClr val="accent3">
                    <a:lumMod val="25000"/>
                  </a:schemeClr>
                </a:solidFill>
                <a:latin typeface="Abadi" panose="020B0604020104020204" pitchFamily="34" charset="0"/>
              </a:rPr>
              <a:t>The model </a:t>
            </a:r>
            <a:r>
              <a:rPr lang="en-US" sz="2400" dirty="0">
                <a:solidFill>
                  <a:srgbClr val="0070C0"/>
                </a:solidFill>
                <a:latin typeface="Abadi" panose="020B0604020104020204" pitchFamily="34" charset="0"/>
              </a:rPr>
              <a:t>doesn’t have false negative</a:t>
            </a:r>
            <a:r>
              <a:rPr lang="en-US" sz="2400" dirty="0">
                <a:solidFill>
                  <a:schemeClr val="accent3">
                    <a:lumMod val="25000"/>
                  </a:schemeClr>
                </a:solidFill>
                <a:latin typeface="Abadi" panose="020B0604020104020204" pitchFamily="34" charset="0"/>
              </a:rPr>
              <a:t> but have </a:t>
            </a:r>
            <a:r>
              <a:rPr lang="en-US" sz="2400" dirty="0">
                <a:solidFill>
                  <a:srgbClr val="C00000"/>
                </a:solidFill>
                <a:latin typeface="Abadi" panose="020B0604020104020204" pitchFamily="34" charset="0"/>
              </a:rPr>
              <a:t>20% of false positive.</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(Decision Tree)</a:t>
            </a:r>
            <a:endParaRPr lang="en-US" dirty="0">
              <a:solidFill>
                <a:srgbClr val="0B49CB"/>
              </a:solidFill>
            </a:endParaRPr>
          </a:p>
        </p:txBody>
      </p:sp>
      <p:pic>
        <p:nvPicPr>
          <p:cNvPr id="7170" name="Picture 2">
            <a:extLst>
              <a:ext uri="{FF2B5EF4-FFF2-40B4-BE49-F238E27FC236}">
                <a16:creationId xmlns:a16="http://schemas.microsoft.com/office/drawing/2014/main" id="{93373DFF-91BF-48D3-8F12-F194D93A8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30133"/>
            <a:ext cx="5212516" cy="4025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b="1" dirty="0">
                <a:solidFill>
                  <a:srgbClr val="0070C0"/>
                </a:solidFill>
                <a:latin typeface="Abadi" panose="020B0604020104020204" pitchFamily="34" charset="0"/>
              </a:rPr>
              <a:t>larger the flight number </a:t>
            </a:r>
            <a:r>
              <a:rPr lang="en-US" sz="2200" dirty="0">
                <a:solidFill>
                  <a:schemeClr val="accent3">
                    <a:lumMod val="25000"/>
                  </a:schemeClr>
                </a:solidFill>
                <a:latin typeface="Abadi" panose="020B0604020104020204" pitchFamily="34" charset="0"/>
              </a:rPr>
              <a:t>and </a:t>
            </a:r>
            <a:r>
              <a:rPr lang="en-US" sz="2200" b="1" dirty="0">
                <a:solidFill>
                  <a:srgbClr val="0070C0"/>
                </a:solidFill>
                <a:latin typeface="Abadi" panose="020B0604020104020204" pitchFamily="34" charset="0"/>
              </a:rPr>
              <a:t>the lower payload mass</a:t>
            </a:r>
            <a:r>
              <a:rPr lang="en-US" sz="2200" dirty="0">
                <a:solidFill>
                  <a:schemeClr val="accent3">
                    <a:lumMod val="25000"/>
                  </a:schemeClr>
                </a:solidFill>
                <a:latin typeface="Abadi" panose="020B0604020104020204" pitchFamily="34" charset="0"/>
              </a:rPr>
              <a:t> leads to </a:t>
            </a:r>
            <a:r>
              <a:rPr lang="en-US" sz="2200" b="1" dirty="0">
                <a:solidFill>
                  <a:srgbClr val="0070C0"/>
                </a:solidFill>
                <a:latin typeface="Abadi" panose="020B0604020104020204" pitchFamily="34" charset="0"/>
              </a:rPr>
              <a:t>better success rate </a:t>
            </a:r>
            <a:r>
              <a:rPr lang="en-US" sz="2200" dirty="0">
                <a:solidFill>
                  <a:schemeClr val="accent3">
                    <a:lumMod val="25000"/>
                  </a:schemeClr>
                </a:solidFill>
                <a:latin typeface="Abadi" panose="020B0604020104020204" pitchFamily="34" charset="0"/>
              </a:rPr>
              <a:t>at launch sites.</a:t>
            </a:r>
          </a:p>
          <a:p>
            <a:pPr algn="just">
              <a:lnSpc>
                <a:spcPct val="100000"/>
              </a:lnSpc>
              <a:spcBef>
                <a:spcPts val="1400"/>
              </a:spcBef>
            </a:pPr>
            <a:r>
              <a:rPr lang="en-US" sz="2200" dirty="0">
                <a:solidFill>
                  <a:schemeClr val="accent3">
                    <a:lumMod val="25000"/>
                  </a:schemeClr>
                </a:solidFill>
                <a:latin typeface="Abadi" panose="020B0604020104020204" pitchFamily="34" charset="0"/>
              </a:rPr>
              <a:t>Rocket launch overall </a:t>
            </a:r>
            <a:r>
              <a:rPr lang="en-US" sz="2200" b="1" dirty="0">
                <a:solidFill>
                  <a:srgbClr val="0070C0"/>
                </a:solidFill>
                <a:latin typeface="Abadi" panose="020B0604020104020204" pitchFamily="34" charset="0"/>
              </a:rPr>
              <a:t>success rate has positive trend between 2013-2020</a:t>
            </a:r>
            <a:r>
              <a:rPr lang="en-US" sz="2200" dirty="0">
                <a:solidFill>
                  <a:schemeClr val="accent3">
                    <a:lumMod val="25000"/>
                  </a:schemeClr>
                </a:solidFill>
                <a:latin typeface="Abadi" panose="020B0604020104020204" pitchFamily="34" charset="0"/>
              </a:rPr>
              <a:t>,  although had minor negative trend in 2017-2018.</a:t>
            </a:r>
          </a:p>
          <a:p>
            <a:pPr algn="just">
              <a:lnSpc>
                <a:spcPct val="100000"/>
              </a:lnSpc>
              <a:spcBef>
                <a:spcPts val="1400"/>
              </a:spcBef>
            </a:pPr>
            <a:r>
              <a:rPr lang="en-US" sz="2200" b="1" dirty="0">
                <a:solidFill>
                  <a:schemeClr val="accent3">
                    <a:lumMod val="25000"/>
                  </a:schemeClr>
                </a:solidFill>
                <a:latin typeface="Abadi" panose="020B0604020104020204" pitchFamily="34" charset="0"/>
              </a:rPr>
              <a:t> </a:t>
            </a:r>
            <a:r>
              <a:rPr lang="en-US" sz="2200" b="1" dirty="0">
                <a:solidFill>
                  <a:srgbClr val="0070C0"/>
                </a:solidFill>
                <a:latin typeface="Abadi" panose="020B0604020104020204" pitchFamily="34" charset="0"/>
              </a:rPr>
              <a:t>Orbit</a:t>
            </a:r>
            <a:r>
              <a:rPr lang="en-US" sz="2200" dirty="0">
                <a:solidFill>
                  <a:schemeClr val="accent3">
                    <a:lumMod val="25000"/>
                  </a:schemeClr>
                </a:solidFill>
                <a:latin typeface="Abadi" panose="020B0604020104020204" pitchFamily="34" charset="0"/>
              </a:rPr>
              <a:t> type with </a:t>
            </a:r>
            <a:r>
              <a:rPr lang="en-US" sz="2200" b="1" dirty="0">
                <a:solidFill>
                  <a:srgbClr val="0070C0"/>
                </a:solidFill>
                <a:latin typeface="Abadi" panose="020B0604020104020204" pitchFamily="34" charset="0"/>
              </a:rPr>
              <a:t>most success </a:t>
            </a:r>
            <a:r>
              <a:rPr lang="en-US" sz="2200" dirty="0">
                <a:solidFill>
                  <a:schemeClr val="accent3">
                    <a:lumMod val="25000"/>
                  </a:schemeClr>
                </a:solidFill>
                <a:latin typeface="Abadi" panose="020B0604020104020204" pitchFamily="34" charset="0"/>
              </a:rPr>
              <a:t>rate are </a:t>
            </a:r>
            <a:r>
              <a:rPr lang="en-US" sz="2200" b="1" dirty="0">
                <a:solidFill>
                  <a:srgbClr val="0070C0"/>
                </a:solidFill>
                <a:latin typeface="Abadi" panose="020B0604020104020204" pitchFamily="34" charset="0"/>
              </a:rPr>
              <a:t>ES-L1, GEO, HEO, SSO and VLEO.</a:t>
            </a:r>
          </a:p>
          <a:p>
            <a:pPr algn="just">
              <a:lnSpc>
                <a:spcPct val="100000"/>
              </a:lnSpc>
              <a:spcBef>
                <a:spcPts val="1400"/>
              </a:spcBef>
            </a:pPr>
            <a:r>
              <a:rPr lang="en-US" sz="2200" dirty="0">
                <a:solidFill>
                  <a:schemeClr val="accent3">
                    <a:lumMod val="25000"/>
                  </a:schemeClr>
                </a:solidFill>
                <a:latin typeface="Abadi" panose="020B0604020104020204" pitchFamily="34" charset="0"/>
              </a:rPr>
              <a:t>Most </a:t>
            </a:r>
            <a:r>
              <a:rPr lang="en-US" sz="2200" b="1" dirty="0">
                <a:solidFill>
                  <a:srgbClr val="0070C0"/>
                </a:solidFill>
                <a:latin typeface="Abadi" panose="020B0604020104020204" pitchFamily="34" charset="0"/>
              </a:rPr>
              <a:t>successful</a:t>
            </a:r>
            <a:r>
              <a:rPr lang="en-US" sz="2200" dirty="0">
                <a:solidFill>
                  <a:schemeClr val="accent3">
                    <a:lumMod val="25000"/>
                  </a:schemeClr>
                </a:solidFill>
                <a:latin typeface="Abadi" panose="020B0604020104020204" pitchFamily="34" charset="0"/>
              </a:rPr>
              <a:t> launch </a:t>
            </a:r>
            <a:r>
              <a:rPr lang="en-US" sz="2200" b="1" dirty="0">
                <a:solidFill>
                  <a:srgbClr val="0070C0"/>
                </a:solidFill>
                <a:latin typeface="Abadi" panose="020B0604020104020204" pitchFamily="34" charset="0"/>
              </a:rPr>
              <a:t>site is KSC LC-39A.</a:t>
            </a:r>
          </a:p>
          <a:p>
            <a:pPr algn="just">
              <a:lnSpc>
                <a:spcPct val="100000"/>
              </a:lnSpc>
              <a:spcBef>
                <a:spcPts val="1400"/>
              </a:spcBef>
            </a:pPr>
            <a:r>
              <a:rPr lang="en-US" sz="2200" dirty="0">
                <a:solidFill>
                  <a:schemeClr val="accent3">
                    <a:lumMod val="25000"/>
                  </a:schemeClr>
                </a:solidFill>
                <a:latin typeface="Abadi" panose="020B0604020104020204" pitchFamily="34" charset="0"/>
              </a:rPr>
              <a:t>All launch site is far from railway, highway, city, and close to coastline.</a:t>
            </a:r>
          </a:p>
          <a:p>
            <a:pPr algn="just">
              <a:lnSpc>
                <a:spcPct val="100000"/>
              </a:lnSpc>
              <a:spcBef>
                <a:spcPts val="1400"/>
              </a:spcBef>
            </a:pPr>
            <a:r>
              <a:rPr lang="en-US" sz="2200" b="1" dirty="0">
                <a:solidFill>
                  <a:schemeClr val="accent3">
                    <a:lumMod val="25000"/>
                  </a:schemeClr>
                </a:solidFill>
                <a:latin typeface="Abadi" panose="020B0604020104020204" pitchFamily="34" charset="0"/>
              </a:rPr>
              <a:t> </a:t>
            </a:r>
            <a:r>
              <a:rPr lang="en-US" sz="2200" b="1" dirty="0">
                <a:solidFill>
                  <a:srgbClr val="0070C0"/>
                </a:solidFill>
                <a:latin typeface="Abadi" panose="020B0604020104020204" pitchFamily="34" charset="0"/>
              </a:rPr>
              <a:t>Decision Tree</a:t>
            </a:r>
            <a:r>
              <a:rPr lang="en-US" sz="2200" b="1"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is best classification model for this project, with parameters criterion: </a:t>
            </a:r>
            <a:r>
              <a:rPr lang="en-US" sz="2200" dirty="0" err="1">
                <a:solidFill>
                  <a:schemeClr val="accent3">
                    <a:lumMod val="25000"/>
                  </a:schemeClr>
                </a:solidFill>
                <a:latin typeface="Abadi" panose="020B0604020104020204" pitchFamily="34" charset="0"/>
              </a:rPr>
              <a:t>gini</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max_depth</a:t>
            </a:r>
            <a:r>
              <a:rPr lang="en-US" sz="2200" dirty="0">
                <a:solidFill>
                  <a:schemeClr val="accent3">
                    <a:lumMod val="25000"/>
                  </a:schemeClr>
                </a:solidFill>
                <a:latin typeface="Abadi" panose="020B0604020104020204" pitchFamily="34" charset="0"/>
              </a:rPr>
              <a:t>: 6, </a:t>
            </a:r>
            <a:r>
              <a:rPr lang="en-US" sz="2200" dirty="0" err="1">
                <a:solidFill>
                  <a:schemeClr val="accent3">
                    <a:lumMod val="25000"/>
                  </a:schemeClr>
                </a:solidFill>
                <a:latin typeface="Abadi" panose="020B0604020104020204" pitchFamily="34" charset="0"/>
              </a:rPr>
              <a:t>max_features</a:t>
            </a:r>
            <a:r>
              <a:rPr lang="en-US" sz="2200" dirty="0">
                <a:solidFill>
                  <a:schemeClr val="accent3">
                    <a:lumMod val="25000"/>
                  </a:schemeClr>
                </a:solidFill>
                <a:latin typeface="Abadi" panose="020B0604020104020204" pitchFamily="34" charset="0"/>
              </a:rPr>
              <a:t>: auto, </a:t>
            </a:r>
            <a:r>
              <a:rPr lang="en-US" sz="2200" dirty="0" err="1">
                <a:solidFill>
                  <a:schemeClr val="accent3">
                    <a:lumMod val="25000"/>
                  </a:schemeClr>
                </a:solidFill>
                <a:latin typeface="Abadi" panose="020B0604020104020204" pitchFamily="34" charset="0"/>
              </a:rPr>
              <a:t>min_samples_leaf</a:t>
            </a:r>
            <a:r>
              <a:rPr lang="en-US" sz="2200" dirty="0">
                <a:solidFill>
                  <a:schemeClr val="accent3">
                    <a:lumMod val="25000"/>
                  </a:schemeClr>
                </a:solidFill>
                <a:latin typeface="Abadi" panose="020B0604020104020204" pitchFamily="34" charset="0"/>
              </a:rPr>
              <a:t>: 2, </a:t>
            </a:r>
            <a:r>
              <a:rPr lang="en-US" sz="2200" dirty="0" err="1">
                <a:solidFill>
                  <a:schemeClr val="accent3">
                    <a:lumMod val="25000"/>
                  </a:schemeClr>
                </a:solidFill>
                <a:latin typeface="Abadi" panose="020B0604020104020204" pitchFamily="34" charset="0"/>
              </a:rPr>
              <a:t>min_samples_split</a:t>
            </a:r>
            <a:r>
              <a:rPr lang="en-US" sz="2200" dirty="0">
                <a:solidFill>
                  <a:schemeClr val="accent3">
                    <a:lumMod val="25000"/>
                  </a:schemeClr>
                </a:solidFill>
                <a:latin typeface="Abadi" panose="020B0604020104020204" pitchFamily="34" charset="0"/>
              </a:rPr>
              <a:t>: 5, splitter: random.</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All relevant assets like Python code snippets, SQL queries, charts, Notebook outputs, or data sets are available on </a:t>
            </a:r>
            <a:r>
              <a:rPr lang="en-US" sz="2200" dirty="0">
                <a:solidFill>
                  <a:schemeClr val="accent3">
                    <a:lumMod val="25000"/>
                  </a:schemeClr>
                </a:solidFill>
                <a:latin typeface="Abadi" panose="020B0604020104020204" pitchFamily="34" charset="0"/>
                <a:hlinkClick r:id="rId4"/>
              </a:rPr>
              <a:t>GitHub.</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from </a:t>
            </a:r>
            <a:r>
              <a:rPr lang="en-US" sz="7600" dirty="0" err="1">
                <a:solidFill>
                  <a:schemeClr val="bg2">
                    <a:lumMod val="50000"/>
                  </a:schemeClr>
                </a:solidFill>
                <a:latin typeface="Abadi"/>
              </a:rPr>
              <a:t>Spacexdata</a:t>
            </a:r>
            <a:r>
              <a:rPr lang="en-US" sz="7600" dirty="0">
                <a:solidFill>
                  <a:schemeClr val="bg2">
                    <a:lumMod val="50000"/>
                  </a:schemeClr>
                </a:solidFill>
                <a:latin typeface="Abadi"/>
              </a:rPr>
              <a:t> API and Wikipedia web scraping.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Label encoding was performed to Outcome feature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6778"/>
            <a:ext cx="10515600" cy="4351338"/>
          </a:xfrm>
          <a:prstGeom prst="rect">
            <a:avLst/>
          </a:prstGeom>
        </p:spPr>
        <p:txBody>
          <a:bodyPr/>
          <a:lstStyle/>
          <a:p>
            <a:pPr marL="0" indent="0">
              <a:lnSpc>
                <a:spcPct val="100000"/>
              </a:lnSpc>
              <a:spcBef>
                <a:spcPts val="1400"/>
              </a:spcBef>
              <a:buNone/>
            </a:pPr>
            <a:r>
              <a:rPr lang="en-US" sz="2200" b="1" dirty="0">
                <a:solidFill>
                  <a:schemeClr val="accent3">
                    <a:lumMod val="25000"/>
                  </a:schemeClr>
                </a:solidFill>
                <a:latin typeface="Abadi" panose="020B0604020104020204" pitchFamily="34" charset="0"/>
              </a:rPr>
              <a:t>Data was collected from </a:t>
            </a:r>
            <a:r>
              <a:rPr lang="en-US" sz="2200" b="1" dirty="0" err="1">
                <a:solidFill>
                  <a:schemeClr val="accent3">
                    <a:lumMod val="25000"/>
                  </a:schemeClr>
                </a:solidFill>
                <a:latin typeface="Abadi" panose="020B0604020104020204" pitchFamily="34" charset="0"/>
              </a:rPr>
              <a:t>Spacexdata</a:t>
            </a:r>
            <a:r>
              <a:rPr lang="en-US" sz="2200" b="1" dirty="0">
                <a:solidFill>
                  <a:schemeClr val="accent3">
                    <a:lumMod val="25000"/>
                  </a:schemeClr>
                </a:solidFill>
                <a:latin typeface="Abadi" panose="020B0604020104020204" pitchFamily="34" charset="0"/>
              </a:rPr>
              <a:t> API and Wikipedia web scraping.</a:t>
            </a:r>
          </a:p>
          <a:p>
            <a:pPr marL="457200" indent="-457200">
              <a:lnSpc>
                <a:spcPct val="100000"/>
              </a:lnSpc>
              <a:spcBef>
                <a:spcPts val="1400"/>
              </a:spcBef>
              <a:buFont typeface="+mj-lt"/>
              <a:buAutoNum type="arabicPeriod"/>
            </a:pPr>
            <a:r>
              <a:rPr lang="en-US" sz="2200" dirty="0" err="1">
                <a:solidFill>
                  <a:schemeClr val="accent3">
                    <a:lumMod val="25000"/>
                  </a:schemeClr>
                </a:solidFill>
                <a:latin typeface="Abadi" panose="020B0604020104020204" pitchFamily="34" charset="0"/>
              </a:rPr>
              <a:t>Spacexdata</a:t>
            </a:r>
            <a:r>
              <a:rPr lang="en-US" sz="2200" dirty="0">
                <a:solidFill>
                  <a:schemeClr val="accent3">
                    <a:lumMod val="25000"/>
                  </a:schemeClr>
                </a:solidFill>
                <a:latin typeface="Abadi" panose="020B0604020104020204" pitchFamily="34" charset="0"/>
              </a:rPr>
              <a:t> API</a:t>
            </a:r>
          </a:p>
          <a:p>
            <a:pPr marL="685800">
              <a:lnSpc>
                <a:spcPct val="100000"/>
              </a:lnSpc>
              <a:spcBef>
                <a:spcPts val="1400"/>
              </a:spcBef>
            </a:pPr>
            <a:r>
              <a:rPr lang="en-US" sz="2200" dirty="0">
                <a:solidFill>
                  <a:schemeClr val="accent3">
                    <a:lumMod val="25000"/>
                  </a:schemeClr>
                </a:solidFill>
                <a:latin typeface="Abadi" panose="020B0604020104020204" pitchFamily="34" charset="0"/>
              </a:rPr>
              <a:t>Making request to the api.spacexdata.com.</a:t>
            </a:r>
          </a:p>
          <a:p>
            <a:pPr marL="685800">
              <a:lnSpc>
                <a:spcPct val="100000"/>
              </a:lnSpc>
              <a:spcBef>
                <a:spcPts val="1400"/>
              </a:spcBef>
            </a:pPr>
            <a:r>
              <a:rPr lang="en-US" sz="2200" dirty="0">
                <a:solidFill>
                  <a:schemeClr val="accent3">
                    <a:lumMod val="25000"/>
                  </a:schemeClr>
                </a:solidFill>
                <a:latin typeface="Abadi" panose="020B0604020104020204" pitchFamily="34" charset="0"/>
              </a:rPr>
              <a:t>Decode the response content as a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and turn it into Pandas data frame.</a:t>
            </a:r>
          </a:p>
          <a:p>
            <a:pPr marL="685800">
              <a:lnSpc>
                <a:spcPct val="100000"/>
              </a:lnSpc>
              <a:spcBef>
                <a:spcPts val="1400"/>
              </a:spcBef>
            </a:pPr>
            <a:r>
              <a:rPr lang="en-US" sz="2200" dirty="0">
                <a:solidFill>
                  <a:schemeClr val="accent3">
                    <a:lumMod val="25000"/>
                  </a:schemeClr>
                </a:solidFill>
                <a:latin typeface="Abadi" panose="020B0604020104020204" pitchFamily="34" charset="0"/>
              </a:rPr>
              <a:t>Select only relevant features to target variable, rename column, filter only Falcon 9 launches, and cleaning the data.</a:t>
            </a:r>
          </a:p>
          <a:p>
            <a:pPr marL="457200" indent="-457200">
              <a:lnSpc>
                <a:spcPct val="100000"/>
              </a:lnSpc>
              <a:spcBef>
                <a:spcPts val="1400"/>
              </a:spcBef>
              <a:buFont typeface="+mj-lt"/>
              <a:buAutoNum type="arabicPeriod" startAt="2"/>
            </a:pPr>
            <a:r>
              <a:rPr lang="en-US" sz="2200" dirty="0">
                <a:solidFill>
                  <a:schemeClr val="accent3">
                    <a:lumMod val="25000"/>
                  </a:schemeClr>
                </a:solidFill>
                <a:latin typeface="Abadi" panose="020B0604020104020204" pitchFamily="34" charset="0"/>
              </a:rPr>
              <a:t>Wikipedia Web Scraping</a:t>
            </a:r>
          </a:p>
          <a:p>
            <a:pPr marL="685800">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library, extract Falcon 9 launch records HTML table from Wikipedia, parse the table and convert it into a Pandas data frame.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Making request to api.spacexdata.com, decode the response, and perform data wrangling.</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This is the link for the notebook</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06E50B14-5F26-4731-80A7-A1565A0B7D98}"/>
              </a:ext>
            </a:extLst>
          </p:cNvPr>
          <p:cNvPicPr>
            <a:picLocks noChangeAspect="1"/>
          </p:cNvPicPr>
          <p:nvPr/>
        </p:nvPicPr>
        <p:blipFill>
          <a:blip r:embed="rId4"/>
          <a:stretch>
            <a:fillRect/>
          </a:stretch>
        </p:blipFill>
        <p:spPr>
          <a:xfrm>
            <a:off x="5910261" y="1738561"/>
            <a:ext cx="5495529" cy="1176246"/>
          </a:xfrm>
          <a:prstGeom prst="rect">
            <a:avLst/>
          </a:prstGeom>
        </p:spPr>
      </p:pic>
      <p:pic>
        <p:nvPicPr>
          <p:cNvPr id="11" name="Picture 10">
            <a:extLst>
              <a:ext uri="{FF2B5EF4-FFF2-40B4-BE49-F238E27FC236}">
                <a16:creationId xmlns:a16="http://schemas.microsoft.com/office/drawing/2014/main" id="{39AC72D7-B430-4AAD-89E9-91396B4C6465}"/>
              </a:ext>
            </a:extLst>
          </p:cNvPr>
          <p:cNvPicPr>
            <a:picLocks noChangeAspect="1"/>
          </p:cNvPicPr>
          <p:nvPr/>
        </p:nvPicPr>
        <p:blipFill>
          <a:blip r:embed="rId5"/>
          <a:stretch>
            <a:fillRect/>
          </a:stretch>
        </p:blipFill>
        <p:spPr>
          <a:xfrm>
            <a:off x="5910260" y="2825728"/>
            <a:ext cx="5495529" cy="695422"/>
          </a:xfrm>
          <a:prstGeom prst="rect">
            <a:avLst/>
          </a:prstGeom>
        </p:spPr>
      </p:pic>
      <p:pic>
        <p:nvPicPr>
          <p:cNvPr id="13" name="Picture 12">
            <a:extLst>
              <a:ext uri="{FF2B5EF4-FFF2-40B4-BE49-F238E27FC236}">
                <a16:creationId xmlns:a16="http://schemas.microsoft.com/office/drawing/2014/main" id="{93D06543-6699-4419-83CC-7BC71270D279}"/>
              </a:ext>
            </a:extLst>
          </p:cNvPr>
          <p:cNvPicPr>
            <a:picLocks noChangeAspect="1"/>
          </p:cNvPicPr>
          <p:nvPr/>
        </p:nvPicPr>
        <p:blipFill>
          <a:blip r:embed="rId6"/>
          <a:stretch>
            <a:fillRect/>
          </a:stretch>
        </p:blipFill>
        <p:spPr>
          <a:xfrm>
            <a:off x="5910259" y="3461330"/>
            <a:ext cx="5495529" cy="543001"/>
          </a:xfrm>
          <a:prstGeom prst="rect">
            <a:avLst/>
          </a:prstGeom>
        </p:spPr>
      </p:pic>
      <p:pic>
        <p:nvPicPr>
          <p:cNvPr id="15" name="Picture 14">
            <a:extLst>
              <a:ext uri="{FF2B5EF4-FFF2-40B4-BE49-F238E27FC236}">
                <a16:creationId xmlns:a16="http://schemas.microsoft.com/office/drawing/2014/main" id="{052F317E-E050-4274-A706-5EB073FE7311}"/>
              </a:ext>
            </a:extLst>
          </p:cNvPr>
          <p:cNvPicPr>
            <a:picLocks noChangeAspect="1"/>
          </p:cNvPicPr>
          <p:nvPr/>
        </p:nvPicPr>
        <p:blipFill>
          <a:blip r:embed="rId7"/>
          <a:stretch>
            <a:fillRect/>
          </a:stretch>
        </p:blipFill>
        <p:spPr>
          <a:xfrm>
            <a:off x="5875734" y="3940309"/>
            <a:ext cx="5530056" cy="971686"/>
          </a:xfrm>
          <a:prstGeom prst="rect">
            <a:avLst/>
          </a:prstGeom>
        </p:spPr>
      </p:pic>
      <p:pic>
        <p:nvPicPr>
          <p:cNvPr id="19" name="Picture 18">
            <a:extLst>
              <a:ext uri="{FF2B5EF4-FFF2-40B4-BE49-F238E27FC236}">
                <a16:creationId xmlns:a16="http://schemas.microsoft.com/office/drawing/2014/main" id="{0D91A8B4-9524-4E1F-9B6D-4AC77B7AECBD}"/>
              </a:ext>
            </a:extLst>
          </p:cNvPr>
          <p:cNvPicPr>
            <a:picLocks noChangeAspect="1"/>
          </p:cNvPicPr>
          <p:nvPr/>
        </p:nvPicPr>
        <p:blipFill>
          <a:blip r:embed="rId8"/>
          <a:stretch>
            <a:fillRect/>
          </a:stretch>
        </p:blipFill>
        <p:spPr>
          <a:xfrm>
            <a:off x="5875734" y="4819070"/>
            <a:ext cx="5530056" cy="1200318"/>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library, extract Falcon 9 launch records HTML table from Wikipedia, parse the table and convert it into a Pandas data frame.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This is the link for the notebook</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4" name="Picture 13">
            <a:extLst>
              <a:ext uri="{FF2B5EF4-FFF2-40B4-BE49-F238E27FC236}">
                <a16:creationId xmlns:a16="http://schemas.microsoft.com/office/drawing/2014/main" id="{33ABE98A-EC23-4241-83A4-D9252C822631}"/>
              </a:ext>
            </a:extLst>
          </p:cNvPr>
          <p:cNvPicPr>
            <a:picLocks noChangeAspect="1"/>
          </p:cNvPicPr>
          <p:nvPr/>
        </p:nvPicPr>
        <p:blipFill>
          <a:blip r:embed="rId4"/>
          <a:stretch>
            <a:fillRect/>
          </a:stretch>
        </p:blipFill>
        <p:spPr>
          <a:xfrm>
            <a:off x="6205125" y="1397897"/>
            <a:ext cx="5019293" cy="454042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365</TotalTime>
  <Words>1543</Words>
  <Application>Microsoft Office PowerPoint</Application>
  <PresentationFormat>Widescreen</PresentationFormat>
  <Paragraphs>236</Paragraphs>
  <Slides>47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 Chosasih Mahendra</cp:lastModifiedBy>
  <cp:revision>207</cp:revision>
  <dcterms:created xsi:type="dcterms:W3CDTF">2021-04-29T18:58:34Z</dcterms:created>
  <dcterms:modified xsi:type="dcterms:W3CDTF">2022-03-29T08:16:05Z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